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8" r:id="rId3"/>
    <p:sldId id="280" r:id="rId5"/>
    <p:sldId id="287" r:id="rId6"/>
    <p:sldId id="288" r:id="rId7"/>
    <p:sldId id="289"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277" r:id="rId21"/>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924"/>
    <a:srgbClr val="C00000"/>
    <a:srgbClr val="FF3F3F"/>
    <a:srgbClr val="FFC1C1"/>
    <a:srgbClr val="FF6969"/>
    <a:srgbClr val="005CA1"/>
    <a:srgbClr val="B2B2B2"/>
    <a:srgbClr val="004A82"/>
    <a:srgbClr val="00355C"/>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923" autoAdjust="0"/>
  </p:normalViewPr>
  <p:slideViewPr>
    <p:cSldViewPr snapToGrid="0" showGuides="1">
      <p:cViewPr varScale="1">
        <p:scale>
          <a:sx n="105" d="100"/>
          <a:sy n="105" d="100"/>
        </p:scale>
        <p:origin x="220" y="96"/>
      </p:cViewPr>
      <p:guideLst>
        <p:guide orient="horz" pos="2191"/>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19.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8EAD77-486C-432B-9EE9-E6FD5C91EB8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media" Target="../media/media2.mp3"/><Relationship Id="rId3" Type="http://schemas.openxmlformats.org/officeDocument/2006/relationships/audio" Target="../media/media2.mp3"/><Relationship Id="rId2" Type="http://schemas.openxmlformats.org/officeDocument/2006/relationships/image" Target="../media/image1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1" Type="http://schemas.openxmlformats.org/officeDocument/2006/relationships/notesSlide" Target="../notesSlides/notesSlide15.xml"/><Relationship Id="rId20" Type="http://schemas.openxmlformats.org/officeDocument/2006/relationships/slideLayout" Target="../slideLayouts/slideLayout2.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microsoft.com/office/2007/relationships/hdphoto" Target="../media/image5.wdp"/><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t="20323" r="14726" b="48018"/>
          <a:stretch>
            <a:fillRect/>
          </a:stretch>
        </p:blipFill>
        <p:spPr>
          <a:xfrm>
            <a:off x="15050" y="5223309"/>
            <a:ext cx="5870824" cy="1634689"/>
          </a:xfrm>
          <a:prstGeom prst="rect">
            <a:avLst/>
          </a:prstGeom>
        </p:spPr>
      </p:pic>
      <p:grpSp>
        <p:nvGrpSpPr>
          <p:cNvPr id="2" name="组合 1"/>
          <p:cNvGrpSpPr/>
          <p:nvPr/>
        </p:nvGrpSpPr>
        <p:grpSpPr>
          <a:xfrm>
            <a:off x="4705866"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0" y="5223310"/>
            <a:ext cx="12192000" cy="1634689"/>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461862" y="3399117"/>
            <a:ext cx="7267246" cy="923330"/>
          </a:xfrm>
          <a:prstGeom prst="rect">
            <a:avLst/>
          </a:prstGeom>
          <a:noFill/>
        </p:spPr>
        <p:txBody>
          <a:bodyPr wrap="square" rtlCol="0">
            <a:spAutoFit/>
          </a:bodyPr>
          <a:lstStyle/>
          <a:p>
            <a:pPr algn="ctr"/>
            <a:r>
              <a:rPr lang="en-US" altLang="zh-CN" sz="5400" b="1">
                <a:solidFill>
                  <a:srgbClr val="014924"/>
                </a:solidFill>
                <a:latin typeface="微软雅黑" panose="020B0503020204020204" pitchFamily="34" charset="-122"/>
                <a:ea typeface="微软雅黑" panose="020B0503020204020204" pitchFamily="34" charset="-122"/>
              </a:rPr>
              <a:t>Suno Ai</a:t>
            </a:r>
            <a:endParaRPr lang="zh-CN" altLang="en-US" sz="5400" b="1" dirty="0">
              <a:solidFill>
                <a:srgbClr val="014924"/>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142388" y="5804729"/>
            <a:ext cx="263894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a:solidFill>
                  <a:schemeClr val="bg1"/>
                </a:solidFill>
                <a:latin typeface="微软雅黑" panose="020B0503020204020204" pitchFamily="34" charset="-122"/>
                <a:ea typeface="微软雅黑" panose="020B0503020204020204" pitchFamily="34" charset="-122"/>
              </a:rPr>
              <a:t>第一部分：刘焜盛</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924105" y="5804729"/>
            <a:ext cx="231806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a:solidFill>
                  <a:schemeClr val="bg1"/>
                </a:solidFill>
                <a:latin typeface="微软雅黑" panose="020B0503020204020204" pitchFamily="34" charset="-122"/>
                <a:ea typeface="微软雅黑" panose="020B0503020204020204" pitchFamily="34" charset="-122"/>
              </a:rPr>
              <a:t>第二部分：周育林</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359807" y="5804729"/>
            <a:ext cx="2738602"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a:solidFill>
                  <a:schemeClr val="bg1"/>
                </a:solidFill>
                <a:latin typeface="微软雅黑" panose="020B0503020204020204" pitchFamily="34" charset="-122"/>
                <a:ea typeface="微软雅黑" panose="020B0503020204020204" pitchFamily="34" charset="-122"/>
              </a:rPr>
              <a:t>第三部分：陈欣宇</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班得瑞 - Endless Horizon">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cstate="print"/>
          <a:stretch>
            <a:fillRect/>
          </a:stretch>
        </p:blipFill>
        <p:spPr>
          <a:xfrm>
            <a:off x="-933450" y="8217"/>
            <a:ext cx="609600" cy="609600"/>
          </a:xfrm>
          <a:prstGeom prst="rect">
            <a:avLst/>
          </a:prstGeom>
        </p:spPr>
      </p:pic>
      <p:pic>
        <p:nvPicPr>
          <p:cNvPr id="6" name="图片 5"/>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14939" y="650634"/>
            <a:ext cx="1936392" cy="1930811"/>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366440" y="1485924"/>
            <a:ext cx="5175127" cy="5041452"/>
            <a:chOff x="3298" y="1632"/>
            <a:chExt cx="1084" cy="1056"/>
          </a:xfrm>
        </p:grpSpPr>
        <p:sp>
          <p:nvSpPr>
            <p:cNvPr id="11" name="AutoShape 3"/>
            <p:cNvSpPr>
              <a:spLocks noChangeAspect="1" noChangeArrowheads="1" noTextEdit="1"/>
            </p:cNvSpPr>
            <p:nvPr/>
          </p:nvSpPr>
          <p:spPr bwMode="auto">
            <a:xfrm>
              <a:off x="3298" y="1632"/>
              <a:ext cx="108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
            <p:cNvSpPr>
              <a:spLocks noEditPoints="1"/>
            </p:cNvSpPr>
            <p:nvPr/>
          </p:nvSpPr>
          <p:spPr bwMode="auto">
            <a:xfrm>
              <a:off x="3296" y="1630"/>
              <a:ext cx="1086" cy="1061"/>
            </a:xfrm>
            <a:custGeom>
              <a:avLst/>
              <a:gdLst>
                <a:gd name="T0" fmla="*/ 390 w 457"/>
                <a:gd name="T1" fmla="*/ 200 h 446"/>
                <a:gd name="T2" fmla="*/ 390 w 457"/>
                <a:gd name="T3" fmla="*/ 216 h 446"/>
                <a:gd name="T4" fmla="*/ 215 w 457"/>
                <a:gd name="T5" fmla="*/ 259 h 446"/>
                <a:gd name="T6" fmla="*/ 215 w 457"/>
                <a:gd name="T7" fmla="*/ 291 h 446"/>
                <a:gd name="T8" fmla="*/ 390 w 457"/>
                <a:gd name="T9" fmla="*/ 248 h 446"/>
                <a:gd name="T10" fmla="*/ 390 w 457"/>
                <a:gd name="T11" fmla="*/ 264 h 446"/>
                <a:gd name="T12" fmla="*/ 207 w 457"/>
                <a:gd name="T13" fmla="*/ 310 h 446"/>
                <a:gd name="T14" fmla="*/ 197 w 457"/>
                <a:gd name="T15" fmla="*/ 308 h 446"/>
                <a:gd name="T16" fmla="*/ 56 w 457"/>
                <a:gd name="T17" fmla="*/ 184 h 446"/>
                <a:gd name="T18" fmla="*/ 60 w 457"/>
                <a:gd name="T19" fmla="*/ 124 h 446"/>
                <a:gd name="T20" fmla="*/ 197 w 457"/>
                <a:gd name="T21" fmla="*/ 244 h 446"/>
                <a:gd name="T22" fmla="*/ 207 w 457"/>
                <a:gd name="T23" fmla="*/ 245 h 446"/>
                <a:gd name="T24" fmla="*/ 390 w 457"/>
                <a:gd name="T25" fmla="*/ 200 h 446"/>
                <a:gd name="T26" fmla="*/ 65 w 457"/>
                <a:gd name="T27" fmla="*/ 46 h 446"/>
                <a:gd name="T28" fmla="*/ 249 w 457"/>
                <a:gd name="T29" fmla="*/ 0 h 446"/>
                <a:gd name="T30" fmla="*/ 390 w 457"/>
                <a:gd name="T31" fmla="*/ 124 h 446"/>
                <a:gd name="T32" fmla="*/ 390 w 457"/>
                <a:gd name="T33" fmla="*/ 140 h 446"/>
                <a:gd name="T34" fmla="*/ 215 w 457"/>
                <a:gd name="T35" fmla="*/ 184 h 446"/>
                <a:gd name="T36" fmla="*/ 215 w 457"/>
                <a:gd name="T37" fmla="*/ 215 h 446"/>
                <a:gd name="T38" fmla="*/ 390 w 457"/>
                <a:gd name="T39" fmla="*/ 172 h 446"/>
                <a:gd name="T40" fmla="*/ 390 w 457"/>
                <a:gd name="T41" fmla="*/ 188 h 446"/>
                <a:gd name="T42" fmla="*/ 207 w 457"/>
                <a:gd name="T43" fmla="*/ 234 h 446"/>
                <a:gd name="T44" fmla="*/ 197 w 457"/>
                <a:gd name="T45" fmla="*/ 232 h 446"/>
                <a:gd name="T46" fmla="*/ 56 w 457"/>
                <a:gd name="T47" fmla="*/ 109 h 446"/>
                <a:gd name="T48" fmla="*/ 65 w 457"/>
                <a:gd name="T49" fmla="*/ 46 h 446"/>
                <a:gd name="T50" fmla="*/ 224 w 457"/>
                <a:gd name="T51" fmla="*/ 421 h 446"/>
                <a:gd name="T52" fmla="*/ 0 w 457"/>
                <a:gd name="T53" fmla="*/ 288 h 446"/>
                <a:gd name="T54" fmla="*/ 0 w 457"/>
                <a:gd name="T55" fmla="*/ 313 h 446"/>
                <a:gd name="T56" fmla="*/ 224 w 457"/>
                <a:gd name="T57" fmla="*/ 446 h 446"/>
                <a:gd name="T58" fmla="*/ 353 w 457"/>
                <a:gd name="T59" fmla="*/ 398 h 446"/>
                <a:gd name="T60" fmla="*/ 353 w 457"/>
                <a:gd name="T61" fmla="*/ 372 h 446"/>
                <a:gd name="T62" fmla="*/ 224 w 457"/>
                <a:gd name="T63" fmla="*/ 421 h 446"/>
                <a:gd name="T64" fmla="*/ 418 w 457"/>
                <a:gd name="T65" fmla="*/ 335 h 446"/>
                <a:gd name="T66" fmla="*/ 364 w 457"/>
                <a:gd name="T67" fmla="*/ 355 h 446"/>
                <a:gd name="T68" fmla="*/ 364 w 457"/>
                <a:gd name="T69" fmla="*/ 434 h 446"/>
                <a:gd name="T70" fmla="*/ 391 w 457"/>
                <a:gd name="T71" fmla="*/ 402 h 446"/>
                <a:gd name="T72" fmla="*/ 418 w 457"/>
                <a:gd name="T73" fmla="*/ 414 h 446"/>
                <a:gd name="T74" fmla="*/ 418 w 457"/>
                <a:gd name="T75" fmla="*/ 374 h 446"/>
                <a:gd name="T76" fmla="*/ 442 w 457"/>
                <a:gd name="T77" fmla="*/ 365 h 446"/>
                <a:gd name="T78" fmla="*/ 457 w 457"/>
                <a:gd name="T79" fmla="*/ 346 h 446"/>
                <a:gd name="T80" fmla="*/ 457 w 457"/>
                <a:gd name="T81" fmla="*/ 283 h 446"/>
                <a:gd name="T82" fmla="*/ 451 w 457"/>
                <a:gd name="T83" fmla="*/ 272 h 446"/>
                <a:gd name="T84" fmla="*/ 400 w 457"/>
                <a:gd name="T85" fmla="*/ 242 h 446"/>
                <a:gd name="T86" fmla="*/ 400 w 457"/>
                <a:gd name="T87" fmla="*/ 271 h 446"/>
                <a:gd name="T88" fmla="*/ 211 w 457"/>
                <a:gd name="T89" fmla="*/ 320 h 446"/>
                <a:gd name="T90" fmla="*/ 187 w 457"/>
                <a:gd name="T91" fmla="*/ 314 h 446"/>
                <a:gd name="T92" fmla="*/ 56 w 457"/>
                <a:gd name="T93" fmla="*/ 197 h 446"/>
                <a:gd name="T94" fmla="*/ 0 w 457"/>
                <a:gd name="T95" fmla="*/ 218 h 446"/>
                <a:gd name="T96" fmla="*/ 0 w 457"/>
                <a:gd name="T97" fmla="*/ 245 h 446"/>
                <a:gd name="T98" fmla="*/ 224 w 457"/>
                <a:gd name="T99" fmla="*/ 378 h 446"/>
                <a:gd name="T100" fmla="*/ 432 w 457"/>
                <a:gd name="T101" fmla="*/ 299 h 446"/>
                <a:gd name="T102" fmla="*/ 432 w 457"/>
                <a:gd name="T103" fmla="*/ 341 h 446"/>
                <a:gd name="T104" fmla="*/ 418 w 457"/>
                <a:gd name="T105" fmla="*/ 347 h 446"/>
                <a:gd name="T106" fmla="*/ 418 w 457"/>
                <a:gd name="T107" fmla="*/ 3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 h="446">
                  <a:moveTo>
                    <a:pt x="390" y="200"/>
                  </a:moveTo>
                  <a:cubicBezTo>
                    <a:pt x="390" y="216"/>
                    <a:pt x="390" y="216"/>
                    <a:pt x="390" y="216"/>
                  </a:cubicBezTo>
                  <a:cubicBezTo>
                    <a:pt x="215" y="259"/>
                    <a:pt x="215" y="259"/>
                    <a:pt x="215" y="259"/>
                  </a:cubicBezTo>
                  <a:cubicBezTo>
                    <a:pt x="208" y="271"/>
                    <a:pt x="209" y="281"/>
                    <a:pt x="215" y="291"/>
                  </a:cubicBezTo>
                  <a:cubicBezTo>
                    <a:pt x="390" y="248"/>
                    <a:pt x="390" y="248"/>
                    <a:pt x="390" y="248"/>
                  </a:cubicBezTo>
                  <a:cubicBezTo>
                    <a:pt x="390" y="264"/>
                    <a:pt x="390" y="264"/>
                    <a:pt x="390" y="264"/>
                  </a:cubicBezTo>
                  <a:cubicBezTo>
                    <a:pt x="207" y="310"/>
                    <a:pt x="207" y="310"/>
                    <a:pt x="207" y="310"/>
                  </a:cubicBezTo>
                  <a:cubicBezTo>
                    <a:pt x="203" y="310"/>
                    <a:pt x="199" y="310"/>
                    <a:pt x="197" y="308"/>
                  </a:cubicBezTo>
                  <a:cubicBezTo>
                    <a:pt x="56" y="184"/>
                    <a:pt x="56" y="184"/>
                    <a:pt x="56" y="184"/>
                  </a:cubicBezTo>
                  <a:cubicBezTo>
                    <a:pt x="49" y="179"/>
                    <a:pt x="43" y="135"/>
                    <a:pt x="60" y="124"/>
                  </a:cubicBezTo>
                  <a:cubicBezTo>
                    <a:pt x="197" y="244"/>
                    <a:pt x="197" y="244"/>
                    <a:pt x="197" y="244"/>
                  </a:cubicBezTo>
                  <a:cubicBezTo>
                    <a:pt x="199" y="245"/>
                    <a:pt x="203" y="246"/>
                    <a:pt x="207" y="245"/>
                  </a:cubicBezTo>
                  <a:cubicBezTo>
                    <a:pt x="390" y="200"/>
                    <a:pt x="390" y="200"/>
                    <a:pt x="390" y="200"/>
                  </a:cubicBezTo>
                  <a:close/>
                  <a:moveTo>
                    <a:pt x="65" y="46"/>
                  </a:moveTo>
                  <a:cubicBezTo>
                    <a:pt x="249" y="0"/>
                    <a:pt x="249" y="0"/>
                    <a:pt x="249" y="0"/>
                  </a:cubicBezTo>
                  <a:cubicBezTo>
                    <a:pt x="390" y="124"/>
                    <a:pt x="390" y="124"/>
                    <a:pt x="390" y="124"/>
                  </a:cubicBezTo>
                  <a:cubicBezTo>
                    <a:pt x="390" y="140"/>
                    <a:pt x="390" y="140"/>
                    <a:pt x="390" y="140"/>
                  </a:cubicBezTo>
                  <a:cubicBezTo>
                    <a:pt x="215" y="184"/>
                    <a:pt x="215" y="184"/>
                    <a:pt x="215" y="184"/>
                  </a:cubicBezTo>
                  <a:cubicBezTo>
                    <a:pt x="208" y="195"/>
                    <a:pt x="209" y="205"/>
                    <a:pt x="215" y="215"/>
                  </a:cubicBezTo>
                  <a:cubicBezTo>
                    <a:pt x="390" y="172"/>
                    <a:pt x="390" y="172"/>
                    <a:pt x="390" y="172"/>
                  </a:cubicBezTo>
                  <a:cubicBezTo>
                    <a:pt x="390" y="188"/>
                    <a:pt x="390" y="188"/>
                    <a:pt x="390" y="188"/>
                  </a:cubicBezTo>
                  <a:cubicBezTo>
                    <a:pt x="207" y="234"/>
                    <a:pt x="207" y="234"/>
                    <a:pt x="207" y="234"/>
                  </a:cubicBezTo>
                  <a:cubicBezTo>
                    <a:pt x="203" y="235"/>
                    <a:pt x="199" y="234"/>
                    <a:pt x="197" y="232"/>
                  </a:cubicBezTo>
                  <a:cubicBezTo>
                    <a:pt x="56" y="109"/>
                    <a:pt x="56" y="109"/>
                    <a:pt x="56" y="109"/>
                  </a:cubicBezTo>
                  <a:cubicBezTo>
                    <a:pt x="48" y="102"/>
                    <a:pt x="42" y="51"/>
                    <a:pt x="65" y="46"/>
                  </a:cubicBezTo>
                  <a:close/>
                  <a:moveTo>
                    <a:pt x="224" y="421"/>
                  </a:moveTo>
                  <a:cubicBezTo>
                    <a:pt x="0" y="288"/>
                    <a:pt x="0" y="288"/>
                    <a:pt x="0" y="288"/>
                  </a:cubicBezTo>
                  <a:cubicBezTo>
                    <a:pt x="0" y="313"/>
                    <a:pt x="0" y="313"/>
                    <a:pt x="0" y="313"/>
                  </a:cubicBezTo>
                  <a:cubicBezTo>
                    <a:pt x="224" y="446"/>
                    <a:pt x="224" y="446"/>
                    <a:pt x="224" y="446"/>
                  </a:cubicBezTo>
                  <a:cubicBezTo>
                    <a:pt x="353" y="398"/>
                    <a:pt x="353" y="398"/>
                    <a:pt x="353" y="398"/>
                  </a:cubicBezTo>
                  <a:cubicBezTo>
                    <a:pt x="353" y="372"/>
                    <a:pt x="353" y="372"/>
                    <a:pt x="353" y="372"/>
                  </a:cubicBezTo>
                  <a:cubicBezTo>
                    <a:pt x="224" y="421"/>
                    <a:pt x="224" y="421"/>
                    <a:pt x="224" y="421"/>
                  </a:cubicBezTo>
                  <a:close/>
                  <a:moveTo>
                    <a:pt x="418" y="335"/>
                  </a:moveTo>
                  <a:cubicBezTo>
                    <a:pt x="364" y="355"/>
                    <a:pt x="364" y="355"/>
                    <a:pt x="364" y="355"/>
                  </a:cubicBezTo>
                  <a:cubicBezTo>
                    <a:pt x="364" y="434"/>
                    <a:pt x="364" y="434"/>
                    <a:pt x="364" y="434"/>
                  </a:cubicBezTo>
                  <a:cubicBezTo>
                    <a:pt x="391" y="402"/>
                    <a:pt x="391" y="402"/>
                    <a:pt x="391" y="402"/>
                  </a:cubicBezTo>
                  <a:cubicBezTo>
                    <a:pt x="418" y="414"/>
                    <a:pt x="418" y="414"/>
                    <a:pt x="418" y="414"/>
                  </a:cubicBezTo>
                  <a:cubicBezTo>
                    <a:pt x="418" y="374"/>
                    <a:pt x="418" y="374"/>
                    <a:pt x="418" y="374"/>
                  </a:cubicBezTo>
                  <a:cubicBezTo>
                    <a:pt x="442" y="365"/>
                    <a:pt x="442" y="365"/>
                    <a:pt x="442" y="365"/>
                  </a:cubicBezTo>
                  <a:cubicBezTo>
                    <a:pt x="453" y="360"/>
                    <a:pt x="457" y="356"/>
                    <a:pt x="457" y="346"/>
                  </a:cubicBezTo>
                  <a:cubicBezTo>
                    <a:pt x="457" y="283"/>
                    <a:pt x="457" y="283"/>
                    <a:pt x="457" y="283"/>
                  </a:cubicBezTo>
                  <a:cubicBezTo>
                    <a:pt x="457" y="278"/>
                    <a:pt x="455" y="274"/>
                    <a:pt x="451" y="272"/>
                  </a:cubicBezTo>
                  <a:cubicBezTo>
                    <a:pt x="400" y="242"/>
                    <a:pt x="400" y="242"/>
                    <a:pt x="400" y="242"/>
                  </a:cubicBezTo>
                  <a:cubicBezTo>
                    <a:pt x="400" y="271"/>
                    <a:pt x="400" y="271"/>
                    <a:pt x="400" y="271"/>
                  </a:cubicBezTo>
                  <a:cubicBezTo>
                    <a:pt x="211" y="320"/>
                    <a:pt x="211" y="320"/>
                    <a:pt x="211" y="320"/>
                  </a:cubicBezTo>
                  <a:cubicBezTo>
                    <a:pt x="203" y="322"/>
                    <a:pt x="193" y="320"/>
                    <a:pt x="187" y="314"/>
                  </a:cubicBezTo>
                  <a:cubicBezTo>
                    <a:pt x="56" y="197"/>
                    <a:pt x="56" y="197"/>
                    <a:pt x="56" y="197"/>
                  </a:cubicBezTo>
                  <a:cubicBezTo>
                    <a:pt x="0" y="218"/>
                    <a:pt x="0" y="218"/>
                    <a:pt x="0" y="218"/>
                  </a:cubicBezTo>
                  <a:cubicBezTo>
                    <a:pt x="0" y="245"/>
                    <a:pt x="0" y="245"/>
                    <a:pt x="0" y="245"/>
                  </a:cubicBezTo>
                  <a:cubicBezTo>
                    <a:pt x="224" y="378"/>
                    <a:pt x="224" y="378"/>
                    <a:pt x="224" y="378"/>
                  </a:cubicBezTo>
                  <a:cubicBezTo>
                    <a:pt x="432" y="299"/>
                    <a:pt x="432" y="299"/>
                    <a:pt x="432" y="299"/>
                  </a:cubicBezTo>
                  <a:cubicBezTo>
                    <a:pt x="432" y="341"/>
                    <a:pt x="432" y="341"/>
                    <a:pt x="432" y="341"/>
                  </a:cubicBezTo>
                  <a:cubicBezTo>
                    <a:pt x="418" y="347"/>
                    <a:pt x="418" y="347"/>
                    <a:pt x="418" y="347"/>
                  </a:cubicBezTo>
                  <a:cubicBezTo>
                    <a:pt x="418" y="335"/>
                    <a:pt x="418" y="335"/>
                    <a:pt x="418" y="33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167" y="144940"/>
            <a:ext cx="336181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如何使用</a:t>
            </a:r>
            <a:r>
              <a:rPr lang="en-US" altLang="zh-CN" sz="3200" dirty="0" err="1">
                <a:solidFill>
                  <a:schemeClr val="tx1">
                    <a:lumMod val="65000"/>
                    <a:lumOff val="35000"/>
                  </a:schemeClr>
                </a:solidFill>
                <a:latin typeface="微软雅黑" panose="020B0503020204020204" pitchFamily="34" charset="-122"/>
                <a:ea typeface="微软雅黑" panose="020B0503020204020204" pitchFamily="34" charset="-122"/>
              </a:rPr>
              <a:t>Suno</a:t>
            </a: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 AI</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062977" y="217491"/>
            <a:ext cx="861792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504721" y="243297"/>
              <a:ext cx="184722" cy="276995"/>
            </a:xfrm>
            <a:prstGeom prst="rect">
              <a:avLst/>
            </a:prstGeom>
          </p:spPr>
          <p:txBody>
            <a:bodyPr wrap="none" lIns="91436" tIns="45718" rIns="91436" bIns="45718">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42" name="图片 41"/>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0817" y="869170"/>
            <a:ext cx="3626798" cy="5522625"/>
          </a:xfrm>
          <a:prstGeom prst="rect">
            <a:avLst/>
          </a:prstGeom>
        </p:spPr>
      </p:pic>
      <p:sp>
        <p:nvSpPr>
          <p:cNvPr id="19" name="文本框 18"/>
          <p:cNvSpPr txBox="1"/>
          <p:nvPr/>
        </p:nvSpPr>
        <p:spPr>
          <a:xfrm>
            <a:off x="533400" y="1041375"/>
            <a:ext cx="6014473" cy="1298689"/>
          </a:xfrm>
          <a:prstGeom prst="rect">
            <a:avLst/>
          </a:prstGeom>
          <a:noFill/>
        </p:spPr>
        <p:txBody>
          <a:bodyPr wrap="square">
            <a:spAutoFit/>
          </a:bodyPr>
          <a:lstStyle/>
          <a:p>
            <a:pPr indent="266700" algn="l">
              <a:lnSpc>
                <a:spcPct val="150000"/>
              </a:lnSpc>
            </a:pPr>
            <a:r>
              <a:rPr lang="zh-CN" altLang="zh-CN" sz="1800" kern="0" dirty="0">
                <a:solidFill>
                  <a:srgbClr val="000000"/>
                </a:solidFill>
                <a:effectLst/>
                <a:latin typeface="等线" panose="02010600030101010101" pitchFamily="2" charset="-122"/>
                <a:ea typeface="华文宋体" panose="02010600040101010101" pitchFamily="2" charset="-122"/>
                <a:cs typeface="宋体" panose="02010600030101010101" pitchFamily="2" charset="-122"/>
              </a:rPr>
              <a:t>在自定义模式中，用户可以自己填写歌词、曲风、歌曲标题等内容，填写得更详细、专业时即可生成更加个性化且完整的歌曲。 </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 name="文本框 14"/>
          <p:cNvSpPr txBox="1"/>
          <p:nvPr/>
        </p:nvSpPr>
        <p:spPr>
          <a:xfrm>
            <a:off x="8312408" y="6471232"/>
            <a:ext cx="1963616" cy="338554"/>
          </a:xfrm>
          <a:prstGeom prst="rect">
            <a:avLst/>
          </a:prstGeom>
          <a:noFill/>
        </p:spPr>
        <p:txBody>
          <a:bodyPr wrap="square" rtlCol="0">
            <a:spAutoFit/>
          </a:bodyPr>
          <a:lstStyle/>
          <a:p>
            <a:pPr algn="ctr"/>
            <a:r>
              <a:rPr lang="zh-CN" altLang="en-US" sz="1600" dirty="0"/>
              <a:t>自定义模式</a:t>
            </a:r>
            <a:endParaRPr lang="zh-CN" alt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366440" y="1485924"/>
            <a:ext cx="5175127" cy="5041452"/>
            <a:chOff x="3298" y="1632"/>
            <a:chExt cx="1084" cy="1056"/>
          </a:xfrm>
        </p:grpSpPr>
        <p:sp>
          <p:nvSpPr>
            <p:cNvPr id="11" name="AutoShape 3"/>
            <p:cNvSpPr>
              <a:spLocks noChangeAspect="1" noChangeArrowheads="1" noTextEdit="1"/>
            </p:cNvSpPr>
            <p:nvPr/>
          </p:nvSpPr>
          <p:spPr bwMode="auto">
            <a:xfrm>
              <a:off x="3298" y="1632"/>
              <a:ext cx="108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
            <p:cNvSpPr>
              <a:spLocks noEditPoints="1"/>
            </p:cNvSpPr>
            <p:nvPr/>
          </p:nvSpPr>
          <p:spPr bwMode="auto">
            <a:xfrm>
              <a:off x="3296" y="1630"/>
              <a:ext cx="1086" cy="1061"/>
            </a:xfrm>
            <a:custGeom>
              <a:avLst/>
              <a:gdLst>
                <a:gd name="T0" fmla="*/ 390 w 457"/>
                <a:gd name="T1" fmla="*/ 200 h 446"/>
                <a:gd name="T2" fmla="*/ 390 w 457"/>
                <a:gd name="T3" fmla="*/ 216 h 446"/>
                <a:gd name="T4" fmla="*/ 215 w 457"/>
                <a:gd name="T5" fmla="*/ 259 h 446"/>
                <a:gd name="T6" fmla="*/ 215 w 457"/>
                <a:gd name="T7" fmla="*/ 291 h 446"/>
                <a:gd name="T8" fmla="*/ 390 w 457"/>
                <a:gd name="T9" fmla="*/ 248 h 446"/>
                <a:gd name="T10" fmla="*/ 390 w 457"/>
                <a:gd name="T11" fmla="*/ 264 h 446"/>
                <a:gd name="T12" fmla="*/ 207 w 457"/>
                <a:gd name="T13" fmla="*/ 310 h 446"/>
                <a:gd name="T14" fmla="*/ 197 w 457"/>
                <a:gd name="T15" fmla="*/ 308 h 446"/>
                <a:gd name="T16" fmla="*/ 56 w 457"/>
                <a:gd name="T17" fmla="*/ 184 h 446"/>
                <a:gd name="T18" fmla="*/ 60 w 457"/>
                <a:gd name="T19" fmla="*/ 124 h 446"/>
                <a:gd name="T20" fmla="*/ 197 w 457"/>
                <a:gd name="T21" fmla="*/ 244 h 446"/>
                <a:gd name="T22" fmla="*/ 207 w 457"/>
                <a:gd name="T23" fmla="*/ 245 h 446"/>
                <a:gd name="T24" fmla="*/ 390 w 457"/>
                <a:gd name="T25" fmla="*/ 200 h 446"/>
                <a:gd name="T26" fmla="*/ 65 w 457"/>
                <a:gd name="T27" fmla="*/ 46 h 446"/>
                <a:gd name="T28" fmla="*/ 249 w 457"/>
                <a:gd name="T29" fmla="*/ 0 h 446"/>
                <a:gd name="T30" fmla="*/ 390 w 457"/>
                <a:gd name="T31" fmla="*/ 124 h 446"/>
                <a:gd name="T32" fmla="*/ 390 w 457"/>
                <a:gd name="T33" fmla="*/ 140 h 446"/>
                <a:gd name="T34" fmla="*/ 215 w 457"/>
                <a:gd name="T35" fmla="*/ 184 h 446"/>
                <a:gd name="T36" fmla="*/ 215 w 457"/>
                <a:gd name="T37" fmla="*/ 215 h 446"/>
                <a:gd name="T38" fmla="*/ 390 w 457"/>
                <a:gd name="T39" fmla="*/ 172 h 446"/>
                <a:gd name="T40" fmla="*/ 390 w 457"/>
                <a:gd name="T41" fmla="*/ 188 h 446"/>
                <a:gd name="T42" fmla="*/ 207 w 457"/>
                <a:gd name="T43" fmla="*/ 234 h 446"/>
                <a:gd name="T44" fmla="*/ 197 w 457"/>
                <a:gd name="T45" fmla="*/ 232 h 446"/>
                <a:gd name="T46" fmla="*/ 56 w 457"/>
                <a:gd name="T47" fmla="*/ 109 h 446"/>
                <a:gd name="T48" fmla="*/ 65 w 457"/>
                <a:gd name="T49" fmla="*/ 46 h 446"/>
                <a:gd name="T50" fmla="*/ 224 w 457"/>
                <a:gd name="T51" fmla="*/ 421 h 446"/>
                <a:gd name="T52" fmla="*/ 0 w 457"/>
                <a:gd name="T53" fmla="*/ 288 h 446"/>
                <a:gd name="T54" fmla="*/ 0 w 457"/>
                <a:gd name="T55" fmla="*/ 313 h 446"/>
                <a:gd name="T56" fmla="*/ 224 w 457"/>
                <a:gd name="T57" fmla="*/ 446 h 446"/>
                <a:gd name="T58" fmla="*/ 353 w 457"/>
                <a:gd name="T59" fmla="*/ 398 h 446"/>
                <a:gd name="T60" fmla="*/ 353 w 457"/>
                <a:gd name="T61" fmla="*/ 372 h 446"/>
                <a:gd name="T62" fmla="*/ 224 w 457"/>
                <a:gd name="T63" fmla="*/ 421 h 446"/>
                <a:gd name="T64" fmla="*/ 418 w 457"/>
                <a:gd name="T65" fmla="*/ 335 h 446"/>
                <a:gd name="T66" fmla="*/ 364 w 457"/>
                <a:gd name="T67" fmla="*/ 355 h 446"/>
                <a:gd name="T68" fmla="*/ 364 w 457"/>
                <a:gd name="T69" fmla="*/ 434 h 446"/>
                <a:gd name="T70" fmla="*/ 391 w 457"/>
                <a:gd name="T71" fmla="*/ 402 h 446"/>
                <a:gd name="T72" fmla="*/ 418 w 457"/>
                <a:gd name="T73" fmla="*/ 414 h 446"/>
                <a:gd name="T74" fmla="*/ 418 w 457"/>
                <a:gd name="T75" fmla="*/ 374 h 446"/>
                <a:gd name="T76" fmla="*/ 442 w 457"/>
                <a:gd name="T77" fmla="*/ 365 h 446"/>
                <a:gd name="T78" fmla="*/ 457 w 457"/>
                <a:gd name="T79" fmla="*/ 346 h 446"/>
                <a:gd name="T80" fmla="*/ 457 w 457"/>
                <a:gd name="T81" fmla="*/ 283 h 446"/>
                <a:gd name="T82" fmla="*/ 451 w 457"/>
                <a:gd name="T83" fmla="*/ 272 h 446"/>
                <a:gd name="T84" fmla="*/ 400 w 457"/>
                <a:gd name="T85" fmla="*/ 242 h 446"/>
                <a:gd name="T86" fmla="*/ 400 w 457"/>
                <a:gd name="T87" fmla="*/ 271 h 446"/>
                <a:gd name="T88" fmla="*/ 211 w 457"/>
                <a:gd name="T89" fmla="*/ 320 h 446"/>
                <a:gd name="T90" fmla="*/ 187 w 457"/>
                <a:gd name="T91" fmla="*/ 314 h 446"/>
                <a:gd name="T92" fmla="*/ 56 w 457"/>
                <a:gd name="T93" fmla="*/ 197 h 446"/>
                <a:gd name="T94" fmla="*/ 0 w 457"/>
                <a:gd name="T95" fmla="*/ 218 h 446"/>
                <a:gd name="T96" fmla="*/ 0 w 457"/>
                <a:gd name="T97" fmla="*/ 245 h 446"/>
                <a:gd name="T98" fmla="*/ 224 w 457"/>
                <a:gd name="T99" fmla="*/ 378 h 446"/>
                <a:gd name="T100" fmla="*/ 432 w 457"/>
                <a:gd name="T101" fmla="*/ 299 h 446"/>
                <a:gd name="T102" fmla="*/ 432 w 457"/>
                <a:gd name="T103" fmla="*/ 341 h 446"/>
                <a:gd name="T104" fmla="*/ 418 w 457"/>
                <a:gd name="T105" fmla="*/ 347 h 446"/>
                <a:gd name="T106" fmla="*/ 418 w 457"/>
                <a:gd name="T107" fmla="*/ 3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 h="446">
                  <a:moveTo>
                    <a:pt x="390" y="200"/>
                  </a:moveTo>
                  <a:cubicBezTo>
                    <a:pt x="390" y="216"/>
                    <a:pt x="390" y="216"/>
                    <a:pt x="390" y="216"/>
                  </a:cubicBezTo>
                  <a:cubicBezTo>
                    <a:pt x="215" y="259"/>
                    <a:pt x="215" y="259"/>
                    <a:pt x="215" y="259"/>
                  </a:cubicBezTo>
                  <a:cubicBezTo>
                    <a:pt x="208" y="271"/>
                    <a:pt x="209" y="281"/>
                    <a:pt x="215" y="291"/>
                  </a:cubicBezTo>
                  <a:cubicBezTo>
                    <a:pt x="390" y="248"/>
                    <a:pt x="390" y="248"/>
                    <a:pt x="390" y="248"/>
                  </a:cubicBezTo>
                  <a:cubicBezTo>
                    <a:pt x="390" y="264"/>
                    <a:pt x="390" y="264"/>
                    <a:pt x="390" y="264"/>
                  </a:cubicBezTo>
                  <a:cubicBezTo>
                    <a:pt x="207" y="310"/>
                    <a:pt x="207" y="310"/>
                    <a:pt x="207" y="310"/>
                  </a:cubicBezTo>
                  <a:cubicBezTo>
                    <a:pt x="203" y="310"/>
                    <a:pt x="199" y="310"/>
                    <a:pt x="197" y="308"/>
                  </a:cubicBezTo>
                  <a:cubicBezTo>
                    <a:pt x="56" y="184"/>
                    <a:pt x="56" y="184"/>
                    <a:pt x="56" y="184"/>
                  </a:cubicBezTo>
                  <a:cubicBezTo>
                    <a:pt x="49" y="179"/>
                    <a:pt x="43" y="135"/>
                    <a:pt x="60" y="124"/>
                  </a:cubicBezTo>
                  <a:cubicBezTo>
                    <a:pt x="197" y="244"/>
                    <a:pt x="197" y="244"/>
                    <a:pt x="197" y="244"/>
                  </a:cubicBezTo>
                  <a:cubicBezTo>
                    <a:pt x="199" y="245"/>
                    <a:pt x="203" y="246"/>
                    <a:pt x="207" y="245"/>
                  </a:cubicBezTo>
                  <a:cubicBezTo>
                    <a:pt x="390" y="200"/>
                    <a:pt x="390" y="200"/>
                    <a:pt x="390" y="200"/>
                  </a:cubicBezTo>
                  <a:close/>
                  <a:moveTo>
                    <a:pt x="65" y="46"/>
                  </a:moveTo>
                  <a:cubicBezTo>
                    <a:pt x="249" y="0"/>
                    <a:pt x="249" y="0"/>
                    <a:pt x="249" y="0"/>
                  </a:cubicBezTo>
                  <a:cubicBezTo>
                    <a:pt x="390" y="124"/>
                    <a:pt x="390" y="124"/>
                    <a:pt x="390" y="124"/>
                  </a:cubicBezTo>
                  <a:cubicBezTo>
                    <a:pt x="390" y="140"/>
                    <a:pt x="390" y="140"/>
                    <a:pt x="390" y="140"/>
                  </a:cubicBezTo>
                  <a:cubicBezTo>
                    <a:pt x="215" y="184"/>
                    <a:pt x="215" y="184"/>
                    <a:pt x="215" y="184"/>
                  </a:cubicBezTo>
                  <a:cubicBezTo>
                    <a:pt x="208" y="195"/>
                    <a:pt x="209" y="205"/>
                    <a:pt x="215" y="215"/>
                  </a:cubicBezTo>
                  <a:cubicBezTo>
                    <a:pt x="390" y="172"/>
                    <a:pt x="390" y="172"/>
                    <a:pt x="390" y="172"/>
                  </a:cubicBezTo>
                  <a:cubicBezTo>
                    <a:pt x="390" y="188"/>
                    <a:pt x="390" y="188"/>
                    <a:pt x="390" y="188"/>
                  </a:cubicBezTo>
                  <a:cubicBezTo>
                    <a:pt x="207" y="234"/>
                    <a:pt x="207" y="234"/>
                    <a:pt x="207" y="234"/>
                  </a:cubicBezTo>
                  <a:cubicBezTo>
                    <a:pt x="203" y="235"/>
                    <a:pt x="199" y="234"/>
                    <a:pt x="197" y="232"/>
                  </a:cubicBezTo>
                  <a:cubicBezTo>
                    <a:pt x="56" y="109"/>
                    <a:pt x="56" y="109"/>
                    <a:pt x="56" y="109"/>
                  </a:cubicBezTo>
                  <a:cubicBezTo>
                    <a:pt x="48" y="102"/>
                    <a:pt x="42" y="51"/>
                    <a:pt x="65" y="46"/>
                  </a:cubicBezTo>
                  <a:close/>
                  <a:moveTo>
                    <a:pt x="224" y="421"/>
                  </a:moveTo>
                  <a:cubicBezTo>
                    <a:pt x="0" y="288"/>
                    <a:pt x="0" y="288"/>
                    <a:pt x="0" y="288"/>
                  </a:cubicBezTo>
                  <a:cubicBezTo>
                    <a:pt x="0" y="313"/>
                    <a:pt x="0" y="313"/>
                    <a:pt x="0" y="313"/>
                  </a:cubicBezTo>
                  <a:cubicBezTo>
                    <a:pt x="224" y="446"/>
                    <a:pt x="224" y="446"/>
                    <a:pt x="224" y="446"/>
                  </a:cubicBezTo>
                  <a:cubicBezTo>
                    <a:pt x="353" y="398"/>
                    <a:pt x="353" y="398"/>
                    <a:pt x="353" y="398"/>
                  </a:cubicBezTo>
                  <a:cubicBezTo>
                    <a:pt x="353" y="372"/>
                    <a:pt x="353" y="372"/>
                    <a:pt x="353" y="372"/>
                  </a:cubicBezTo>
                  <a:cubicBezTo>
                    <a:pt x="224" y="421"/>
                    <a:pt x="224" y="421"/>
                    <a:pt x="224" y="421"/>
                  </a:cubicBezTo>
                  <a:close/>
                  <a:moveTo>
                    <a:pt x="418" y="335"/>
                  </a:moveTo>
                  <a:cubicBezTo>
                    <a:pt x="364" y="355"/>
                    <a:pt x="364" y="355"/>
                    <a:pt x="364" y="355"/>
                  </a:cubicBezTo>
                  <a:cubicBezTo>
                    <a:pt x="364" y="434"/>
                    <a:pt x="364" y="434"/>
                    <a:pt x="364" y="434"/>
                  </a:cubicBezTo>
                  <a:cubicBezTo>
                    <a:pt x="391" y="402"/>
                    <a:pt x="391" y="402"/>
                    <a:pt x="391" y="402"/>
                  </a:cubicBezTo>
                  <a:cubicBezTo>
                    <a:pt x="418" y="414"/>
                    <a:pt x="418" y="414"/>
                    <a:pt x="418" y="414"/>
                  </a:cubicBezTo>
                  <a:cubicBezTo>
                    <a:pt x="418" y="374"/>
                    <a:pt x="418" y="374"/>
                    <a:pt x="418" y="374"/>
                  </a:cubicBezTo>
                  <a:cubicBezTo>
                    <a:pt x="442" y="365"/>
                    <a:pt x="442" y="365"/>
                    <a:pt x="442" y="365"/>
                  </a:cubicBezTo>
                  <a:cubicBezTo>
                    <a:pt x="453" y="360"/>
                    <a:pt x="457" y="356"/>
                    <a:pt x="457" y="346"/>
                  </a:cubicBezTo>
                  <a:cubicBezTo>
                    <a:pt x="457" y="283"/>
                    <a:pt x="457" y="283"/>
                    <a:pt x="457" y="283"/>
                  </a:cubicBezTo>
                  <a:cubicBezTo>
                    <a:pt x="457" y="278"/>
                    <a:pt x="455" y="274"/>
                    <a:pt x="451" y="272"/>
                  </a:cubicBezTo>
                  <a:cubicBezTo>
                    <a:pt x="400" y="242"/>
                    <a:pt x="400" y="242"/>
                    <a:pt x="400" y="242"/>
                  </a:cubicBezTo>
                  <a:cubicBezTo>
                    <a:pt x="400" y="271"/>
                    <a:pt x="400" y="271"/>
                    <a:pt x="400" y="271"/>
                  </a:cubicBezTo>
                  <a:cubicBezTo>
                    <a:pt x="211" y="320"/>
                    <a:pt x="211" y="320"/>
                    <a:pt x="211" y="320"/>
                  </a:cubicBezTo>
                  <a:cubicBezTo>
                    <a:pt x="203" y="322"/>
                    <a:pt x="193" y="320"/>
                    <a:pt x="187" y="314"/>
                  </a:cubicBezTo>
                  <a:cubicBezTo>
                    <a:pt x="56" y="197"/>
                    <a:pt x="56" y="197"/>
                    <a:pt x="56" y="197"/>
                  </a:cubicBezTo>
                  <a:cubicBezTo>
                    <a:pt x="0" y="218"/>
                    <a:pt x="0" y="218"/>
                    <a:pt x="0" y="218"/>
                  </a:cubicBezTo>
                  <a:cubicBezTo>
                    <a:pt x="0" y="245"/>
                    <a:pt x="0" y="245"/>
                    <a:pt x="0" y="245"/>
                  </a:cubicBezTo>
                  <a:cubicBezTo>
                    <a:pt x="224" y="378"/>
                    <a:pt x="224" y="378"/>
                    <a:pt x="224" y="378"/>
                  </a:cubicBezTo>
                  <a:cubicBezTo>
                    <a:pt x="432" y="299"/>
                    <a:pt x="432" y="299"/>
                    <a:pt x="432" y="299"/>
                  </a:cubicBezTo>
                  <a:cubicBezTo>
                    <a:pt x="432" y="341"/>
                    <a:pt x="432" y="341"/>
                    <a:pt x="432" y="341"/>
                  </a:cubicBezTo>
                  <a:cubicBezTo>
                    <a:pt x="418" y="347"/>
                    <a:pt x="418" y="347"/>
                    <a:pt x="418" y="347"/>
                  </a:cubicBezTo>
                  <a:cubicBezTo>
                    <a:pt x="418" y="335"/>
                    <a:pt x="418" y="335"/>
                    <a:pt x="418" y="33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167" y="144940"/>
            <a:ext cx="336181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如何使用</a:t>
            </a:r>
            <a:r>
              <a:rPr lang="en-US" altLang="zh-CN" sz="3200" dirty="0" err="1">
                <a:solidFill>
                  <a:schemeClr val="tx1">
                    <a:lumMod val="65000"/>
                    <a:lumOff val="35000"/>
                  </a:schemeClr>
                </a:solidFill>
                <a:latin typeface="微软雅黑" panose="020B0503020204020204" pitchFamily="34" charset="-122"/>
                <a:ea typeface="微软雅黑" panose="020B0503020204020204" pitchFamily="34" charset="-122"/>
              </a:rPr>
              <a:t>Suno</a:t>
            </a: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 AI</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062977" y="217491"/>
            <a:ext cx="861792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504721" y="243297"/>
              <a:ext cx="184722" cy="276995"/>
            </a:xfrm>
            <a:prstGeom prst="rect">
              <a:avLst/>
            </a:prstGeom>
          </p:spPr>
          <p:txBody>
            <a:bodyPr wrap="none" lIns="91436" tIns="45718" rIns="91436" bIns="45718">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42" name="图片 41"/>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3102" y="802262"/>
            <a:ext cx="4015673" cy="5632108"/>
          </a:xfrm>
          <a:prstGeom prst="rect">
            <a:avLst/>
          </a:prstGeom>
        </p:spPr>
      </p:pic>
      <p:sp>
        <p:nvSpPr>
          <p:cNvPr id="13" name="文本框 12"/>
          <p:cNvSpPr txBox="1"/>
          <p:nvPr/>
        </p:nvSpPr>
        <p:spPr>
          <a:xfrm>
            <a:off x="4769307" y="6427894"/>
            <a:ext cx="2063261" cy="369332"/>
          </a:xfrm>
          <a:prstGeom prst="rect">
            <a:avLst/>
          </a:prstGeom>
          <a:noFill/>
        </p:spPr>
        <p:txBody>
          <a:bodyPr wrap="square" rtlCol="0">
            <a:spAutoFit/>
          </a:bodyPr>
          <a:lstStyle/>
          <a:p>
            <a:pPr algn="ctr"/>
            <a:r>
              <a:rPr lang="en-US" altLang="zh-CN" dirty="0"/>
              <a:t>A simple case</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366440" y="1485924"/>
            <a:ext cx="5175127" cy="5041452"/>
            <a:chOff x="3298" y="1632"/>
            <a:chExt cx="1084" cy="1056"/>
          </a:xfrm>
        </p:grpSpPr>
        <p:sp>
          <p:nvSpPr>
            <p:cNvPr id="11" name="AutoShape 3"/>
            <p:cNvSpPr>
              <a:spLocks noChangeAspect="1" noChangeArrowheads="1" noTextEdit="1"/>
            </p:cNvSpPr>
            <p:nvPr/>
          </p:nvSpPr>
          <p:spPr bwMode="auto">
            <a:xfrm>
              <a:off x="3298" y="1632"/>
              <a:ext cx="108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
            <p:cNvSpPr>
              <a:spLocks noEditPoints="1"/>
            </p:cNvSpPr>
            <p:nvPr/>
          </p:nvSpPr>
          <p:spPr bwMode="auto">
            <a:xfrm>
              <a:off x="3296" y="1630"/>
              <a:ext cx="1086" cy="1061"/>
            </a:xfrm>
            <a:custGeom>
              <a:avLst/>
              <a:gdLst>
                <a:gd name="T0" fmla="*/ 390 w 457"/>
                <a:gd name="T1" fmla="*/ 200 h 446"/>
                <a:gd name="T2" fmla="*/ 390 w 457"/>
                <a:gd name="T3" fmla="*/ 216 h 446"/>
                <a:gd name="T4" fmla="*/ 215 w 457"/>
                <a:gd name="T5" fmla="*/ 259 h 446"/>
                <a:gd name="T6" fmla="*/ 215 w 457"/>
                <a:gd name="T7" fmla="*/ 291 h 446"/>
                <a:gd name="T8" fmla="*/ 390 w 457"/>
                <a:gd name="T9" fmla="*/ 248 h 446"/>
                <a:gd name="T10" fmla="*/ 390 w 457"/>
                <a:gd name="T11" fmla="*/ 264 h 446"/>
                <a:gd name="T12" fmla="*/ 207 w 457"/>
                <a:gd name="T13" fmla="*/ 310 h 446"/>
                <a:gd name="T14" fmla="*/ 197 w 457"/>
                <a:gd name="T15" fmla="*/ 308 h 446"/>
                <a:gd name="T16" fmla="*/ 56 w 457"/>
                <a:gd name="T17" fmla="*/ 184 h 446"/>
                <a:gd name="T18" fmla="*/ 60 w 457"/>
                <a:gd name="T19" fmla="*/ 124 h 446"/>
                <a:gd name="T20" fmla="*/ 197 w 457"/>
                <a:gd name="T21" fmla="*/ 244 h 446"/>
                <a:gd name="T22" fmla="*/ 207 w 457"/>
                <a:gd name="T23" fmla="*/ 245 h 446"/>
                <a:gd name="T24" fmla="*/ 390 w 457"/>
                <a:gd name="T25" fmla="*/ 200 h 446"/>
                <a:gd name="T26" fmla="*/ 65 w 457"/>
                <a:gd name="T27" fmla="*/ 46 h 446"/>
                <a:gd name="T28" fmla="*/ 249 w 457"/>
                <a:gd name="T29" fmla="*/ 0 h 446"/>
                <a:gd name="T30" fmla="*/ 390 w 457"/>
                <a:gd name="T31" fmla="*/ 124 h 446"/>
                <a:gd name="T32" fmla="*/ 390 w 457"/>
                <a:gd name="T33" fmla="*/ 140 h 446"/>
                <a:gd name="T34" fmla="*/ 215 w 457"/>
                <a:gd name="T35" fmla="*/ 184 h 446"/>
                <a:gd name="T36" fmla="*/ 215 w 457"/>
                <a:gd name="T37" fmla="*/ 215 h 446"/>
                <a:gd name="T38" fmla="*/ 390 w 457"/>
                <a:gd name="T39" fmla="*/ 172 h 446"/>
                <a:gd name="T40" fmla="*/ 390 w 457"/>
                <a:gd name="T41" fmla="*/ 188 h 446"/>
                <a:gd name="T42" fmla="*/ 207 w 457"/>
                <a:gd name="T43" fmla="*/ 234 h 446"/>
                <a:gd name="T44" fmla="*/ 197 w 457"/>
                <a:gd name="T45" fmla="*/ 232 h 446"/>
                <a:gd name="T46" fmla="*/ 56 w 457"/>
                <a:gd name="T47" fmla="*/ 109 h 446"/>
                <a:gd name="T48" fmla="*/ 65 w 457"/>
                <a:gd name="T49" fmla="*/ 46 h 446"/>
                <a:gd name="T50" fmla="*/ 224 w 457"/>
                <a:gd name="T51" fmla="*/ 421 h 446"/>
                <a:gd name="T52" fmla="*/ 0 w 457"/>
                <a:gd name="T53" fmla="*/ 288 h 446"/>
                <a:gd name="T54" fmla="*/ 0 w 457"/>
                <a:gd name="T55" fmla="*/ 313 h 446"/>
                <a:gd name="T56" fmla="*/ 224 w 457"/>
                <a:gd name="T57" fmla="*/ 446 h 446"/>
                <a:gd name="T58" fmla="*/ 353 w 457"/>
                <a:gd name="T59" fmla="*/ 398 h 446"/>
                <a:gd name="T60" fmla="*/ 353 w 457"/>
                <a:gd name="T61" fmla="*/ 372 h 446"/>
                <a:gd name="T62" fmla="*/ 224 w 457"/>
                <a:gd name="T63" fmla="*/ 421 h 446"/>
                <a:gd name="T64" fmla="*/ 418 w 457"/>
                <a:gd name="T65" fmla="*/ 335 h 446"/>
                <a:gd name="T66" fmla="*/ 364 w 457"/>
                <a:gd name="T67" fmla="*/ 355 h 446"/>
                <a:gd name="T68" fmla="*/ 364 w 457"/>
                <a:gd name="T69" fmla="*/ 434 h 446"/>
                <a:gd name="T70" fmla="*/ 391 w 457"/>
                <a:gd name="T71" fmla="*/ 402 h 446"/>
                <a:gd name="T72" fmla="*/ 418 w 457"/>
                <a:gd name="T73" fmla="*/ 414 h 446"/>
                <a:gd name="T74" fmla="*/ 418 w 457"/>
                <a:gd name="T75" fmla="*/ 374 h 446"/>
                <a:gd name="T76" fmla="*/ 442 w 457"/>
                <a:gd name="T77" fmla="*/ 365 h 446"/>
                <a:gd name="T78" fmla="*/ 457 w 457"/>
                <a:gd name="T79" fmla="*/ 346 h 446"/>
                <a:gd name="T80" fmla="*/ 457 w 457"/>
                <a:gd name="T81" fmla="*/ 283 h 446"/>
                <a:gd name="T82" fmla="*/ 451 w 457"/>
                <a:gd name="T83" fmla="*/ 272 h 446"/>
                <a:gd name="T84" fmla="*/ 400 w 457"/>
                <a:gd name="T85" fmla="*/ 242 h 446"/>
                <a:gd name="T86" fmla="*/ 400 w 457"/>
                <a:gd name="T87" fmla="*/ 271 h 446"/>
                <a:gd name="T88" fmla="*/ 211 w 457"/>
                <a:gd name="T89" fmla="*/ 320 h 446"/>
                <a:gd name="T90" fmla="*/ 187 w 457"/>
                <a:gd name="T91" fmla="*/ 314 h 446"/>
                <a:gd name="T92" fmla="*/ 56 w 457"/>
                <a:gd name="T93" fmla="*/ 197 h 446"/>
                <a:gd name="T94" fmla="*/ 0 w 457"/>
                <a:gd name="T95" fmla="*/ 218 h 446"/>
                <a:gd name="T96" fmla="*/ 0 w 457"/>
                <a:gd name="T97" fmla="*/ 245 h 446"/>
                <a:gd name="T98" fmla="*/ 224 w 457"/>
                <a:gd name="T99" fmla="*/ 378 h 446"/>
                <a:gd name="T100" fmla="*/ 432 w 457"/>
                <a:gd name="T101" fmla="*/ 299 h 446"/>
                <a:gd name="T102" fmla="*/ 432 w 457"/>
                <a:gd name="T103" fmla="*/ 341 h 446"/>
                <a:gd name="T104" fmla="*/ 418 w 457"/>
                <a:gd name="T105" fmla="*/ 347 h 446"/>
                <a:gd name="T106" fmla="*/ 418 w 457"/>
                <a:gd name="T107" fmla="*/ 3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 h="446">
                  <a:moveTo>
                    <a:pt x="390" y="200"/>
                  </a:moveTo>
                  <a:cubicBezTo>
                    <a:pt x="390" y="216"/>
                    <a:pt x="390" y="216"/>
                    <a:pt x="390" y="216"/>
                  </a:cubicBezTo>
                  <a:cubicBezTo>
                    <a:pt x="215" y="259"/>
                    <a:pt x="215" y="259"/>
                    <a:pt x="215" y="259"/>
                  </a:cubicBezTo>
                  <a:cubicBezTo>
                    <a:pt x="208" y="271"/>
                    <a:pt x="209" y="281"/>
                    <a:pt x="215" y="291"/>
                  </a:cubicBezTo>
                  <a:cubicBezTo>
                    <a:pt x="390" y="248"/>
                    <a:pt x="390" y="248"/>
                    <a:pt x="390" y="248"/>
                  </a:cubicBezTo>
                  <a:cubicBezTo>
                    <a:pt x="390" y="264"/>
                    <a:pt x="390" y="264"/>
                    <a:pt x="390" y="264"/>
                  </a:cubicBezTo>
                  <a:cubicBezTo>
                    <a:pt x="207" y="310"/>
                    <a:pt x="207" y="310"/>
                    <a:pt x="207" y="310"/>
                  </a:cubicBezTo>
                  <a:cubicBezTo>
                    <a:pt x="203" y="310"/>
                    <a:pt x="199" y="310"/>
                    <a:pt x="197" y="308"/>
                  </a:cubicBezTo>
                  <a:cubicBezTo>
                    <a:pt x="56" y="184"/>
                    <a:pt x="56" y="184"/>
                    <a:pt x="56" y="184"/>
                  </a:cubicBezTo>
                  <a:cubicBezTo>
                    <a:pt x="49" y="179"/>
                    <a:pt x="43" y="135"/>
                    <a:pt x="60" y="124"/>
                  </a:cubicBezTo>
                  <a:cubicBezTo>
                    <a:pt x="197" y="244"/>
                    <a:pt x="197" y="244"/>
                    <a:pt x="197" y="244"/>
                  </a:cubicBezTo>
                  <a:cubicBezTo>
                    <a:pt x="199" y="245"/>
                    <a:pt x="203" y="246"/>
                    <a:pt x="207" y="245"/>
                  </a:cubicBezTo>
                  <a:cubicBezTo>
                    <a:pt x="390" y="200"/>
                    <a:pt x="390" y="200"/>
                    <a:pt x="390" y="200"/>
                  </a:cubicBezTo>
                  <a:close/>
                  <a:moveTo>
                    <a:pt x="65" y="46"/>
                  </a:moveTo>
                  <a:cubicBezTo>
                    <a:pt x="249" y="0"/>
                    <a:pt x="249" y="0"/>
                    <a:pt x="249" y="0"/>
                  </a:cubicBezTo>
                  <a:cubicBezTo>
                    <a:pt x="390" y="124"/>
                    <a:pt x="390" y="124"/>
                    <a:pt x="390" y="124"/>
                  </a:cubicBezTo>
                  <a:cubicBezTo>
                    <a:pt x="390" y="140"/>
                    <a:pt x="390" y="140"/>
                    <a:pt x="390" y="140"/>
                  </a:cubicBezTo>
                  <a:cubicBezTo>
                    <a:pt x="215" y="184"/>
                    <a:pt x="215" y="184"/>
                    <a:pt x="215" y="184"/>
                  </a:cubicBezTo>
                  <a:cubicBezTo>
                    <a:pt x="208" y="195"/>
                    <a:pt x="209" y="205"/>
                    <a:pt x="215" y="215"/>
                  </a:cubicBezTo>
                  <a:cubicBezTo>
                    <a:pt x="390" y="172"/>
                    <a:pt x="390" y="172"/>
                    <a:pt x="390" y="172"/>
                  </a:cubicBezTo>
                  <a:cubicBezTo>
                    <a:pt x="390" y="188"/>
                    <a:pt x="390" y="188"/>
                    <a:pt x="390" y="188"/>
                  </a:cubicBezTo>
                  <a:cubicBezTo>
                    <a:pt x="207" y="234"/>
                    <a:pt x="207" y="234"/>
                    <a:pt x="207" y="234"/>
                  </a:cubicBezTo>
                  <a:cubicBezTo>
                    <a:pt x="203" y="235"/>
                    <a:pt x="199" y="234"/>
                    <a:pt x="197" y="232"/>
                  </a:cubicBezTo>
                  <a:cubicBezTo>
                    <a:pt x="56" y="109"/>
                    <a:pt x="56" y="109"/>
                    <a:pt x="56" y="109"/>
                  </a:cubicBezTo>
                  <a:cubicBezTo>
                    <a:pt x="48" y="102"/>
                    <a:pt x="42" y="51"/>
                    <a:pt x="65" y="46"/>
                  </a:cubicBezTo>
                  <a:close/>
                  <a:moveTo>
                    <a:pt x="224" y="421"/>
                  </a:moveTo>
                  <a:cubicBezTo>
                    <a:pt x="0" y="288"/>
                    <a:pt x="0" y="288"/>
                    <a:pt x="0" y="288"/>
                  </a:cubicBezTo>
                  <a:cubicBezTo>
                    <a:pt x="0" y="313"/>
                    <a:pt x="0" y="313"/>
                    <a:pt x="0" y="313"/>
                  </a:cubicBezTo>
                  <a:cubicBezTo>
                    <a:pt x="224" y="446"/>
                    <a:pt x="224" y="446"/>
                    <a:pt x="224" y="446"/>
                  </a:cubicBezTo>
                  <a:cubicBezTo>
                    <a:pt x="353" y="398"/>
                    <a:pt x="353" y="398"/>
                    <a:pt x="353" y="398"/>
                  </a:cubicBezTo>
                  <a:cubicBezTo>
                    <a:pt x="353" y="372"/>
                    <a:pt x="353" y="372"/>
                    <a:pt x="353" y="372"/>
                  </a:cubicBezTo>
                  <a:cubicBezTo>
                    <a:pt x="224" y="421"/>
                    <a:pt x="224" y="421"/>
                    <a:pt x="224" y="421"/>
                  </a:cubicBezTo>
                  <a:close/>
                  <a:moveTo>
                    <a:pt x="418" y="335"/>
                  </a:moveTo>
                  <a:cubicBezTo>
                    <a:pt x="364" y="355"/>
                    <a:pt x="364" y="355"/>
                    <a:pt x="364" y="355"/>
                  </a:cubicBezTo>
                  <a:cubicBezTo>
                    <a:pt x="364" y="434"/>
                    <a:pt x="364" y="434"/>
                    <a:pt x="364" y="434"/>
                  </a:cubicBezTo>
                  <a:cubicBezTo>
                    <a:pt x="391" y="402"/>
                    <a:pt x="391" y="402"/>
                    <a:pt x="391" y="402"/>
                  </a:cubicBezTo>
                  <a:cubicBezTo>
                    <a:pt x="418" y="414"/>
                    <a:pt x="418" y="414"/>
                    <a:pt x="418" y="414"/>
                  </a:cubicBezTo>
                  <a:cubicBezTo>
                    <a:pt x="418" y="374"/>
                    <a:pt x="418" y="374"/>
                    <a:pt x="418" y="374"/>
                  </a:cubicBezTo>
                  <a:cubicBezTo>
                    <a:pt x="442" y="365"/>
                    <a:pt x="442" y="365"/>
                    <a:pt x="442" y="365"/>
                  </a:cubicBezTo>
                  <a:cubicBezTo>
                    <a:pt x="453" y="360"/>
                    <a:pt x="457" y="356"/>
                    <a:pt x="457" y="346"/>
                  </a:cubicBezTo>
                  <a:cubicBezTo>
                    <a:pt x="457" y="283"/>
                    <a:pt x="457" y="283"/>
                    <a:pt x="457" y="283"/>
                  </a:cubicBezTo>
                  <a:cubicBezTo>
                    <a:pt x="457" y="278"/>
                    <a:pt x="455" y="274"/>
                    <a:pt x="451" y="272"/>
                  </a:cubicBezTo>
                  <a:cubicBezTo>
                    <a:pt x="400" y="242"/>
                    <a:pt x="400" y="242"/>
                    <a:pt x="400" y="242"/>
                  </a:cubicBezTo>
                  <a:cubicBezTo>
                    <a:pt x="400" y="271"/>
                    <a:pt x="400" y="271"/>
                    <a:pt x="400" y="271"/>
                  </a:cubicBezTo>
                  <a:cubicBezTo>
                    <a:pt x="211" y="320"/>
                    <a:pt x="211" y="320"/>
                    <a:pt x="211" y="320"/>
                  </a:cubicBezTo>
                  <a:cubicBezTo>
                    <a:pt x="203" y="322"/>
                    <a:pt x="193" y="320"/>
                    <a:pt x="187" y="314"/>
                  </a:cubicBezTo>
                  <a:cubicBezTo>
                    <a:pt x="56" y="197"/>
                    <a:pt x="56" y="197"/>
                    <a:pt x="56" y="197"/>
                  </a:cubicBezTo>
                  <a:cubicBezTo>
                    <a:pt x="0" y="218"/>
                    <a:pt x="0" y="218"/>
                    <a:pt x="0" y="218"/>
                  </a:cubicBezTo>
                  <a:cubicBezTo>
                    <a:pt x="0" y="245"/>
                    <a:pt x="0" y="245"/>
                    <a:pt x="0" y="245"/>
                  </a:cubicBezTo>
                  <a:cubicBezTo>
                    <a:pt x="224" y="378"/>
                    <a:pt x="224" y="378"/>
                    <a:pt x="224" y="378"/>
                  </a:cubicBezTo>
                  <a:cubicBezTo>
                    <a:pt x="432" y="299"/>
                    <a:pt x="432" y="299"/>
                    <a:pt x="432" y="299"/>
                  </a:cubicBezTo>
                  <a:cubicBezTo>
                    <a:pt x="432" y="341"/>
                    <a:pt x="432" y="341"/>
                    <a:pt x="432" y="341"/>
                  </a:cubicBezTo>
                  <a:cubicBezTo>
                    <a:pt x="418" y="347"/>
                    <a:pt x="418" y="347"/>
                    <a:pt x="418" y="347"/>
                  </a:cubicBezTo>
                  <a:cubicBezTo>
                    <a:pt x="418" y="335"/>
                    <a:pt x="418" y="335"/>
                    <a:pt x="418" y="33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167" y="144940"/>
            <a:ext cx="336181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如何使用</a:t>
            </a:r>
            <a:r>
              <a:rPr lang="en-US" altLang="zh-CN" sz="3200" dirty="0" err="1">
                <a:solidFill>
                  <a:schemeClr val="tx1">
                    <a:lumMod val="65000"/>
                    <a:lumOff val="35000"/>
                  </a:schemeClr>
                </a:solidFill>
                <a:latin typeface="微软雅黑" panose="020B0503020204020204" pitchFamily="34" charset="-122"/>
                <a:ea typeface="微软雅黑" panose="020B0503020204020204" pitchFamily="34" charset="-122"/>
              </a:rPr>
              <a:t>Suno</a:t>
            </a: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 AI</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062977" y="217491"/>
            <a:ext cx="861792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504721" y="243297"/>
              <a:ext cx="184722" cy="276995"/>
            </a:xfrm>
            <a:prstGeom prst="rect">
              <a:avLst/>
            </a:prstGeom>
          </p:spPr>
          <p:txBody>
            <a:bodyPr wrap="none" lIns="91436" tIns="45718" rIns="91436" bIns="45718">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42" name="图片 41"/>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35" y="722322"/>
            <a:ext cx="11040530" cy="5722962"/>
          </a:xfrm>
          <a:prstGeom prst="rect">
            <a:avLst/>
          </a:prstGeom>
        </p:spPr>
      </p:pic>
      <p:pic>
        <p:nvPicPr>
          <p:cNvPr id="15" name="只因你太美 - ">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548767" y="6505644"/>
            <a:ext cx="304800" cy="304800"/>
          </a:xfrm>
          <a:prstGeom prst="rect">
            <a:avLst/>
          </a:prstGeom>
        </p:spPr>
      </p:pic>
      <p:sp>
        <p:nvSpPr>
          <p:cNvPr id="20" name="文本框 19"/>
          <p:cNvSpPr txBox="1"/>
          <p:nvPr/>
        </p:nvSpPr>
        <p:spPr>
          <a:xfrm>
            <a:off x="5295900" y="6471769"/>
            <a:ext cx="6896100" cy="369332"/>
          </a:xfrm>
          <a:prstGeom prst="rect">
            <a:avLst/>
          </a:prstGeom>
          <a:noFill/>
        </p:spPr>
        <p:txBody>
          <a:bodyPr wrap="square">
            <a:spAutoFit/>
          </a:bodyPr>
          <a:lstStyle/>
          <a:p>
            <a:r>
              <a:rPr lang="en-US" altLang="zh-CN" b="0" i="0" dirty="0">
                <a:effectLst/>
                <a:latin typeface="Satoshi"/>
              </a:rPr>
              <a:t>https://app.suno.ai/song/5f09dc97-759f-4189-ac7b-7ee48cd374f2</a:t>
            </a:r>
            <a:endParaRPr lang="zh-CN" altLang="en-US" dirty="0"/>
          </a:p>
        </p:txBody>
      </p:sp>
    </p:spTree>
  </p:cSld>
  <p:clrMapOvr>
    <a:masterClrMapping/>
  </p:clrMapOvr>
  <p:timing>
    <p:tnLst>
      <p:par>
        <p:cTn id="1" dur="indefinite" restart="never" nodeType="tmRoot">
          <p:childTnLst>
            <p:audio>
              <p:cMediaNode vol="85700">
                <p:cTn id="2"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7" name="矩形 16"/>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2950335" y="3014718"/>
            <a:ext cx="8284845" cy="828675"/>
          </a:xfrm>
          <a:prstGeom prst="rect">
            <a:avLst/>
          </a:prstGeom>
          <a:noFill/>
        </p:spPr>
        <p:txBody>
          <a:bodyPr wrap="none" lIns="91436" tIns="45718" rIns="91436" bIns="45718" rtlCol="0">
            <a:spAutoFit/>
          </a:bodyPr>
          <a:lstStyle/>
          <a:p>
            <a:pPr algn="l"/>
            <a:r>
              <a:rPr lang="zh-CN" altLang="en-US" sz="4800" dirty="0">
                <a:solidFill>
                  <a:schemeClr val="bg1"/>
                </a:solidFill>
                <a:latin typeface="微软雅黑" panose="020B0503020204020204" pitchFamily="34" charset="-122"/>
                <a:ea typeface="微软雅黑" panose="020B0503020204020204" pitchFamily="34" charset="-122"/>
              </a:rPr>
              <a:t>AI 热潮冲击声乐领域下的思考</a:t>
            </a:r>
            <a:endParaRPr lang="zh-CN" altLang="en-US" sz="480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23546" b="8830"/>
          <a:stretch>
            <a:fillRect/>
          </a:stretch>
        </p:blipFill>
        <p:spPr>
          <a:xfrm>
            <a:off x="9815333" y="135922"/>
            <a:ext cx="2376667" cy="7345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22136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抢饭碗问题</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82290" y="217805"/>
            <a:ext cx="9598660" cy="439420"/>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8" name="文本框 27"/>
          <p:cNvSpPr txBox="1"/>
          <p:nvPr/>
        </p:nvSpPr>
        <p:spPr>
          <a:xfrm>
            <a:off x="534035" y="1092835"/>
            <a:ext cx="10971530" cy="3566160"/>
          </a:xfrm>
          <a:prstGeom prst="rect">
            <a:avLst/>
          </a:prstGeom>
          <a:noFill/>
        </p:spPr>
        <p:txBody>
          <a:bodyPr wrap="square">
            <a:noAutofit/>
          </a:bodyPr>
          <a:lstStyle/>
          <a:p>
            <a:pPr algn="just"/>
            <a:r>
              <a:rPr altLang="zh-CN" sz="2400" kern="100">
                <a:effectLst/>
                <a:latin typeface="等线" panose="02010600030101010101" pitchFamily="2" charset="-122"/>
                <a:ea typeface="等线" panose="02010600030101010101" pitchFamily="2" charset="-122"/>
                <a:cs typeface="Times New Roman" panose="02020603050405020304" pitchFamily="18" charset="0"/>
              </a:rPr>
              <a:t>Suno降低了音乐创作门槛，</a:t>
            </a:r>
            <a:r>
              <a:rPr lang="zh-CN" sz="2400" kern="100">
                <a:effectLst/>
                <a:latin typeface="等线" panose="02010600030101010101" pitchFamily="2" charset="-122"/>
                <a:ea typeface="等线" panose="02010600030101010101" pitchFamily="2" charset="-122"/>
                <a:cs typeface="Times New Roman" panose="02020603050405020304" pitchFamily="18" charset="0"/>
              </a:rPr>
              <a:t>通过简单操作就</a:t>
            </a:r>
            <a:r>
              <a:rPr altLang="zh-CN" sz="2400" kern="100">
                <a:effectLst/>
                <a:latin typeface="等线" panose="02010600030101010101" pitchFamily="2" charset="-122"/>
                <a:ea typeface="等线" panose="02010600030101010101" pitchFamily="2" charset="-122"/>
                <a:cs typeface="Times New Roman" panose="02020603050405020304" pitchFamily="18" charset="0"/>
              </a:rPr>
              <a:t>可以在短时间内生成大量作品，</a:t>
            </a:r>
            <a:endParaRPr altLang="zh-CN" sz="24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sz="2400" kern="100">
                <a:effectLst/>
                <a:latin typeface="等线" panose="02010600030101010101" pitchFamily="2" charset="-122"/>
                <a:ea typeface="等线" panose="02010600030101010101" pitchFamily="2" charset="-122"/>
                <a:cs typeface="Times New Roman" panose="02020603050405020304" pitchFamily="18" charset="0"/>
              </a:rPr>
              <a:t>使得人人都有机会参与，导致</a:t>
            </a:r>
            <a:r>
              <a:rPr altLang="zh-CN" sz="2400" kern="100">
                <a:effectLst/>
                <a:latin typeface="等线" panose="02010600030101010101" pitchFamily="2" charset="-122"/>
                <a:ea typeface="等线" panose="02010600030101010101" pitchFamily="2" charset="-122"/>
                <a:cs typeface="Times New Roman" panose="02020603050405020304" pitchFamily="18" charset="0"/>
                <a:sym typeface="+mn-ea"/>
              </a:rPr>
              <a:t>音乐创作</a:t>
            </a:r>
            <a:r>
              <a:rPr lang="zh-CN" sz="2400" kern="100">
                <a:effectLst/>
                <a:latin typeface="等线" panose="02010600030101010101" pitchFamily="2" charset="-122"/>
                <a:ea typeface="等线" panose="02010600030101010101" pitchFamily="2" charset="-122"/>
                <a:cs typeface="Times New Roman" panose="02020603050405020304" pitchFamily="18" charset="0"/>
              </a:rPr>
              <a:t>竞争更加激烈。</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p>
            <a:pPr algn="just"/>
            <a:endParaRPr altLang="zh-CN" sz="24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altLang="zh-CN" sz="2400" kern="100">
                <a:effectLst/>
                <a:latin typeface="等线" panose="02010600030101010101" pitchFamily="2" charset="-122"/>
                <a:ea typeface="等线" panose="02010600030101010101" pitchFamily="2" charset="-122"/>
                <a:cs typeface="Times New Roman" panose="02020603050405020304" pitchFamily="18" charset="0"/>
              </a:rPr>
              <a:t>Suno无法取代乐队这种需要团队合作的音乐种类，也不会影响知名音乐人的饭碗。</a:t>
            </a:r>
            <a:endParaRPr altLang="zh-CN" sz="24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altLang="zh-CN" sz="2400" kern="100">
                <a:effectLst/>
                <a:latin typeface="等线" panose="02010600030101010101" pitchFamily="2" charset="-122"/>
                <a:ea typeface="等线" panose="02010600030101010101" pitchFamily="2" charset="-122"/>
                <a:cs typeface="Times New Roman" panose="02020603050405020304" pitchFamily="18" charset="0"/>
              </a:rPr>
              <a:t>不过</a:t>
            </a:r>
            <a:r>
              <a:rPr lang="zh-CN" sz="2400" kern="100">
                <a:effectLst/>
                <a:latin typeface="等线" panose="02010600030101010101" pitchFamily="2" charset="-122"/>
                <a:ea typeface="等线" panose="02010600030101010101" pitchFamily="2" charset="-122"/>
                <a:cs typeface="Times New Roman" panose="02020603050405020304" pitchFamily="18" charset="0"/>
              </a:rPr>
              <a:t>能够</a:t>
            </a:r>
            <a:r>
              <a:rPr altLang="zh-CN" sz="2400" kern="100">
                <a:effectLst/>
                <a:latin typeface="等线" panose="02010600030101010101" pitchFamily="2" charset="-122"/>
                <a:ea typeface="等线" panose="02010600030101010101" pitchFamily="2" charset="-122"/>
                <a:cs typeface="Times New Roman" panose="02020603050405020304" pitchFamily="18" charset="0"/>
              </a:rPr>
              <a:t>替代掉</a:t>
            </a:r>
            <a:r>
              <a:rPr lang="zh-CN" sz="2400" kern="100">
                <a:effectLst/>
                <a:latin typeface="等线" panose="02010600030101010101" pitchFamily="2" charset="-122"/>
                <a:ea typeface="等线" panose="02010600030101010101" pitchFamily="2" charset="-122"/>
                <a:cs typeface="Times New Roman" panose="02020603050405020304" pitchFamily="18" charset="0"/>
              </a:rPr>
              <a:t>大部分</a:t>
            </a:r>
            <a:r>
              <a:rPr altLang="zh-CN" sz="2400" kern="100">
                <a:effectLst/>
                <a:latin typeface="等线" panose="02010600030101010101" pitchFamily="2" charset="-122"/>
                <a:ea typeface="等线" panose="02010600030101010101" pitchFamily="2" charset="-122"/>
                <a:cs typeface="Times New Roman" panose="02020603050405020304" pitchFamily="18" charset="0"/>
              </a:rPr>
              <a:t>喜欢批量写歌的公司和一些把音乐当伴奏的领域，将迅速被AI取代，比如广告配乐、环境音乐、影视配音，甚至一些同质化的网络歌手和短视频神曲。</a:t>
            </a:r>
            <a:endParaRPr altLang="zh-CN" sz="24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descr="948ab747390b1084110a177f5f80e3c"/>
          <p:cNvPicPr>
            <a:picLocks noChangeAspect="1"/>
          </p:cNvPicPr>
          <p:nvPr/>
        </p:nvPicPr>
        <p:blipFill>
          <a:blip r:embed="rId2"/>
          <a:stretch>
            <a:fillRect/>
          </a:stretch>
        </p:blipFill>
        <p:spPr>
          <a:xfrm>
            <a:off x="3736340" y="4120515"/>
            <a:ext cx="4719955" cy="2558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22136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同质化现象</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82290" y="217805"/>
            <a:ext cx="9598660" cy="439420"/>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8" name="文本框 27"/>
          <p:cNvSpPr txBox="1"/>
          <p:nvPr/>
        </p:nvSpPr>
        <p:spPr>
          <a:xfrm>
            <a:off x="767715" y="968375"/>
            <a:ext cx="10089515" cy="1301750"/>
          </a:xfrm>
          <a:prstGeom prst="rect">
            <a:avLst/>
          </a:prstGeom>
          <a:noFill/>
        </p:spPr>
        <p:txBody>
          <a:bodyPr wrap="square">
            <a:noAutofit/>
          </a:bodyPr>
          <a:lstStyle/>
          <a:p>
            <a:pPr indent="457200" algn="just"/>
            <a:r>
              <a:rPr altLang="zh-CN" sz="2400" kern="100">
                <a:effectLst/>
                <a:latin typeface="等线" panose="02010600030101010101" pitchFamily="2" charset="-122"/>
                <a:ea typeface="等线" panose="02010600030101010101" pitchFamily="2" charset="-122"/>
                <a:cs typeface="Times New Roman" panose="02020603050405020304" pitchFamily="18" charset="0"/>
              </a:rPr>
              <a:t>当权力泛化，人人入局，粗制滥造、毫无特色的音频可能如同无脑的“口水歌”内容一样刷屏各媒体平台</a:t>
            </a:r>
            <a:r>
              <a:rPr lang="zh-CN" altLang="zh-CN" sz="2400" kern="10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2400" kern="10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51" name="组合 50"/>
          <p:cNvGrpSpPr/>
          <p:nvPr>
            <p:custDataLst>
              <p:tags r:id="rId2"/>
            </p:custDataLst>
          </p:nvPr>
        </p:nvGrpSpPr>
        <p:grpSpPr>
          <a:xfrm>
            <a:off x="4850508" y="2435435"/>
            <a:ext cx="2611029" cy="2757198"/>
            <a:chOff x="4850508" y="2435435"/>
            <a:chExt cx="2611029" cy="2757198"/>
          </a:xfrm>
        </p:grpSpPr>
        <p:grpSp>
          <p:nvGrpSpPr>
            <p:cNvPr id="52" name="组合 51"/>
            <p:cNvGrpSpPr/>
            <p:nvPr/>
          </p:nvGrpSpPr>
          <p:grpSpPr>
            <a:xfrm>
              <a:off x="4850508" y="2435435"/>
              <a:ext cx="2611029" cy="2757198"/>
              <a:chOff x="4706145" y="2310495"/>
              <a:chExt cx="2779711" cy="2935323"/>
            </a:xfrm>
          </p:grpSpPr>
          <p:sp>
            <p:nvSpPr>
              <p:cNvPr id="5" name="Freeform 5"/>
              <p:cNvSpPr/>
              <p:nvPr>
                <p:custDataLst>
                  <p:tags r:id="rId3"/>
                </p:custDataLst>
              </p:nvPr>
            </p:nvSpPr>
            <p:spPr bwMode="auto">
              <a:xfrm>
                <a:off x="5454718" y="4770794"/>
                <a:ext cx="1253081" cy="475024"/>
              </a:xfrm>
              <a:custGeom>
                <a:avLst/>
                <a:gdLst>
                  <a:gd name="T0" fmla="*/ 44 w 87"/>
                  <a:gd name="T1" fmla="*/ 10 h 33"/>
                  <a:gd name="T2" fmla="*/ 8 w 87"/>
                  <a:gd name="T3" fmla="*/ 0 h 33"/>
                  <a:gd name="T4" fmla="*/ 0 w 87"/>
                  <a:gd name="T5" fmla="*/ 13 h 33"/>
                  <a:gd name="T6" fmla="*/ 32 w 87"/>
                  <a:gd name="T7" fmla="*/ 24 h 33"/>
                  <a:gd name="T8" fmla="*/ 44 w 87"/>
                  <a:gd name="T9" fmla="*/ 33 h 33"/>
                  <a:gd name="T10" fmla="*/ 56 w 87"/>
                  <a:gd name="T11" fmla="*/ 24 h 33"/>
                  <a:gd name="T12" fmla="*/ 87 w 87"/>
                  <a:gd name="T13" fmla="*/ 13 h 33"/>
                  <a:gd name="T14" fmla="*/ 80 w 87"/>
                  <a:gd name="T15" fmla="*/ 0 h 33"/>
                  <a:gd name="T16" fmla="*/ 44 w 87"/>
                  <a:gd name="T17"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3">
                    <a:moveTo>
                      <a:pt x="44" y="10"/>
                    </a:moveTo>
                    <a:cubicBezTo>
                      <a:pt x="31" y="10"/>
                      <a:pt x="18" y="6"/>
                      <a:pt x="8" y="0"/>
                    </a:cubicBezTo>
                    <a:cubicBezTo>
                      <a:pt x="0" y="13"/>
                      <a:pt x="0" y="13"/>
                      <a:pt x="0" y="13"/>
                    </a:cubicBezTo>
                    <a:cubicBezTo>
                      <a:pt x="10" y="19"/>
                      <a:pt x="21" y="23"/>
                      <a:pt x="32" y="24"/>
                    </a:cubicBezTo>
                    <a:cubicBezTo>
                      <a:pt x="44" y="33"/>
                      <a:pt x="44" y="33"/>
                      <a:pt x="44" y="33"/>
                    </a:cubicBezTo>
                    <a:cubicBezTo>
                      <a:pt x="56" y="24"/>
                      <a:pt x="56" y="24"/>
                      <a:pt x="56" y="24"/>
                    </a:cubicBezTo>
                    <a:cubicBezTo>
                      <a:pt x="67" y="23"/>
                      <a:pt x="78" y="19"/>
                      <a:pt x="87" y="13"/>
                    </a:cubicBezTo>
                    <a:cubicBezTo>
                      <a:pt x="80" y="0"/>
                      <a:pt x="80" y="0"/>
                      <a:pt x="80" y="0"/>
                    </a:cubicBezTo>
                    <a:cubicBezTo>
                      <a:pt x="69" y="6"/>
                      <a:pt x="57" y="10"/>
                      <a:pt x="44" y="10"/>
                    </a:cubicBez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16" name="Freeform 8"/>
              <p:cNvSpPr/>
              <p:nvPr>
                <p:custDataLst>
                  <p:tags r:id="rId4"/>
                </p:custDataLst>
              </p:nvPr>
            </p:nvSpPr>
            <p:spPr bwMode="auto">
              <a:xfrm>
                <a:off x="6722541" y="2669221"/>
                <a:ext cx="748573" cy="1079452"/>
              </a:xfrm>
              <a:custGeom>
                <a:avLst/>
                <a:gdLst>
                  <a:gd name="T0" fmla="*/ 37 w 52"/>
                  <a:gd name="T1" fmla="*/ 75 h 75"/>
                  <a:gd name="T2" fmla="*/ 52 w 52"/>
                  <a:gd name="T3" fmla="*/ 75 h 75"/>
                  <a:gd name="T4" fmla="*/ 45 w 52"/>
                  <a:gd name="T5" fmla="*/ 42 h 75"/>
                  <a:gd name="T6" fmla="*/ 47 w 52"/>
                  <a:gd name="T7" fmla="*/ 27 h 75"/>
                  <a:gd name="T8" fmla="*/ 33 w 52"/>
                  <a:gd name="T9" fmla="*/ 22 h 75"/>
                  <a:gd name="T10" fmla="*/ 8 w 52"/>
                  <a:gd name="T11" fmla="*/ 0 h 75"/>
                  <a:gd name="T12" fmla="*/ 0 w 52"/>
                  <a:gd name="T13" fmla="*/ 13 h 75"/>
                  <a:gd name="T14" fmla="*/ 37 w 52"/>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75">
                    <a:moveTo>
                      <a:pt x="37" y="75"/>
                    </a:moveTo>
                    <a:cubicBezTo>
                      <a:pt x="52" y="75"/>
                      <a:pt x="52" y="75"/>
                      <a:pt x="52" y="75"/>
                    </a:cubicBezTo>
                    <a:cubicBezTo>
                      <a:pt x="52" y="63"/>
                      <a:pt x="49" y="52"/>
                      <a:pt x="45" y="42"/>
                    </a:cubicBezTo>
                    <a:cubicBezTo>
                      <a:pt x="47" y="27"/>
                      <a:pt x="47" y="27"/>
                      <a:pt x="47" y="27"/>
                    </a:cubicBezTo>
                    <a:cubicBezTo>
                      <a:pt x="33" y="22"/>
                      <a:pt x="33" y="22"/>
                      <a:pt x="33" y="22"/>
                    </a:cubicBezTo>
                    <a:cubicBezTo>
                      <a:pt x="26" y="13"/>
                      <a:pt x="18" y="5"/>
                      <a:pt x="8" y="0"/>
                    </a:cubicBezTo>
                    <a:cubicBezTo>
                      <a:pt x="0" y="13"/>
                      <a:pt x="0" y="13"/>
                      <a:pt x="0" y="13"/>
                    </a:cubicBezTo>
                    <a:cubicBezTo>
                      <a:pt x="22" y="25"/>
                      <a:pt x="37" y="48"/>
                      <a:pt x="37" y="75"/>
                    </a:cubicBez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6" name="Freeform 12"/>
              <p:cNvSpPr/>
              <p:nvPr>
                <p:custDataLst>
                  <p:tags r:id="rId5"/>
                </p:custDataLst>
              </p:nvPr>
            </p:nvSpPr>
            <p:spPr bwMode="auto">
              <a:xfrm>
                <a:off x="6737283" y="3806003"/>
                <a:ext cx="748573" cy="1079452"/>
              </a:xfrm>
              <a:custGeom>
                <a:avLst/>
                <a:gdLst>
                  <a:gd name="T0" fmla="*/ 36 w 52"/>
                  <a:gd name="T1" fmla="*/ 0 h 75"/>
                  <a:gd name="T2" fmla="*/ 0 w 52"/>
                  <a:gd name="T3" fmla="*/ 62 h 75"/>
                  <a:gd name="T4" fmla="*/ 8 w 52"/>
                  <a:gd name="T5" fmla="*/ 75 h 75"/>
                  <a:gd name="T6" fmla="*/ 33 w 52"/>
                  <a:gd name="T7" fmla="*/ 53 h 75"/>
                  <a:gd name="T8" fmla="*/ 47 w 52"/>
                  <a:gd name="T9" fmla="*/ 47 h 75"/>
                  <a:gd name="T10" fmla="*/ 45 w 52"/>
                  <a:gd name="T11" fmla="*/ 33 h 75"/>
                  <a:gd name="T12" fmla="*/ 52 w 52"/>
                  <a:gd name="T13" fmla="*/ 0 h 75"/>
                  <a:gd name="T14" fmla="*/ 36 w 52"/>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75">
                    <a:moveTo>
                      <a:pt x="36" y="0"/>
                    </a:moveTo>
                    <a:cubicBezTo>
                      <a:pt x="36" y="26"/>
                      <a:pt x="22" y="50"/>
                      <a:pt x="0" y="62"/>
                    </a:cubicBezTo>
                    <a:cubicBezTo>
                      <a:pt x="8" y="75"/>
                      <a:pt x="8" y="75"/>
                      <a:pt x="8" y="75"/>
                    </a:cubicBezTo>
                    <a:cubicBezTo>
                      <a:pt x="18" y="69"/>
                      <a:pt x="26" y="62"/>
                      <a:pt x="33" y="53"/>
                    </a:cubicBezTo>
                    <a:cubicBezTo>
                      <a:pt x="47" y="47"/>
                      <a:pt x="47" y="47"/>
                      <a:pt x="47" y="47"/>
                    </a:cubicBezTo>
                    <a:cubicBezTo>
                      <a:pt x="45" y="33"/>
                      <a:pt x="45" y="33"/>
                      <a:pt x="45" y="33"/>
                    </a:cubicBezTo>
                    <a:cubicBezTo>
                      <a:pt x="49" y="22"/>
                      <a:pt x="52" y="11"/>
                      <a:pt x="52" y="0"/>
                    </a:cubicBezTo>
                    <a:lnTo>
                      <a:pt x="36" y="0"/>
                    </a:ln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22" name="Freeform 14"/>
              <p:cNvSpPr/>
              <p:nvPr>
                <p:custDataLst>
                  <p:tags r:id="rId6"/>
                </p:custDataLst>
              </p:nvPr>
            </p:nvSpPr>
            <p:spPr bwMode="auto">
              <a:xfrm>
                <a:off x="5454718" y="2310495"/>
                <a:ext cx="1253081" cy="475024"/>
              </a:xfrm>
              <a:custGeom>
                <a:avLst/>
                <a:gdLst>
                  <a:gd name="T0" fmla="*/ 44 w 87"/>
                  <a:gd name="T1" fmla="*/ 24 h 33"/>
                  <a:gd name="T2" fmla="*/ 80 w 87"/>
                  <a:gd name="T3" fmla="*/ 33 h 33"/>
                  <a:gd name="T4" fmla="*/ 87 w 87"/>
                  <a:gd name="T5" fmla="*/ 20 h 33"/>
                  <a:gd name="T6" fmla="*/ 56 w 87"/>
                  <a:gd name="T7" fmla="*/ 9 h 33"/>
                  <a:gd name="T8" fmla="*/ 44 w 87"/>
                  <a:gd name="T9" fmla="*/ 0 h 33"/>
                  <a:gd name="T10" fmla="*/ 32 w 87"/>
                  <a:gd name="T11" fmla="*/ 9 h 33"/>
                  <a:gd name="T12" fmla="*/ 0 w 87"/>
                  <a:gd name="T13" fmla="*/ 20 h 33"/>
                  <a:gd name="T14" fmla="*/ 8 w 87"/>
                  <a:gd name="T15" fmla="*/ 33 h 33"/>
                  <a:gd name="T16" fmla="*/ 44 w 87"/>
                  <a:gd name="T17"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3">
                    <a:moveTo>
                      <a:pt x="44" y="24"/>
                    </a:moveTo>
                    <a:cubicBezTo>
                      <a:pt x="57" y="24"/>
                      <a:pt x="69" y="27"/>
                      <a:pt x="80" y="33"/>
                    </a:cubicBezTo>
                    <a:cubicBezTo>
                      <a:pt x="87" y="20"/>
                      <a:pt x="87" y="20"/>
                      <a:pt x="87" y="20"/>
                    </a:cubicBezTo>
                    <a:cubicBezTo>
                      <a:pt x="78" y="15"/>
                      <a:pt x="67" y="11"/>
                      <a:pt x="56" y="9"/>
                    </a:cubicBezTo>
                    <a:cubicBezTo>
                      <a:pt x="44" y="0"/>
                      <a:pt x="44" y="0"/>
                      <a:pt x="44" y="0"/>
                    </a:cubicBezTo>
                    <a:cubicBezTo>
                      <a:pt x="32" y="9"/>
                      <a:pt x="32" y="9"/>
                      <a:pt x="32" y="9"/>
                    </a:cubicBezTo>
                    <a:cubicBezTo>
                      <a:pt x="21" y="11"/>
                      <a:pt x="10" y="15"/>
                      <a:pt x="0" y="20"/>
                    </a:cubicBezTo>
                    <a:cubicBezTo>
                      <a:pt x="8" y="33"/>
                      <a:pt x="8" y="33"/>
                      <a:pt x="8" y="33"/>
                    </a:cubicBezTo>
                    <a:cubicBezTo>
                      <a:pt x="18" y="27"/>
                      <a:pt x="31" y="24"/>
                      <a:pt x="44" y="24"/>
                    </a:cubicBez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25" name="Freeform 17"/>
              <p:cNvSpPr/>
              <p:nvPr>
                <p:custDataLst>
                  <p:tags r:id="rId7"/>
                </p:custDataLst>
              </p:nvPr>
            </p:nvSpPr>
            <p:spPr bwMode="auto">
              <a:xfrm>
                <a:off x="4706145" y="3806003"/>
                <a:ext cx="733831" cy="1094194"/>
              </a:xfrm>
              <a:custGeom>
                <a:avLst/>
                <a:gdLst>
                  <a:gd name="T0" fmla="*/ 15 w 51"/>
                  <a:gd name="T1" fmla="*/ 0 h 76"/>
                  <a:gd name="T2" fmla="*/ 0 w 51"/>
                  <a:gd name="T3" fmla="*/ 0 h 76"/>
                  <a:gd name="T4" fmla="*/ 6 w 51"/>
                  <a:gd name="T5" fmla="*/ 33 h 76"/>
                  <a:gd name="T6" fmla="*/ 5 w 51"/>
                  <a:gd name="T7" fmla="*/ 48 h 76"/>
                  <a:gd name="T8" fmla="*/ 18 w 51"/>
                  <a:gd name="T9" fmla="*/ 54 h 76"/>
                  <a:gd name="T10" fmla="*/ 44 w 51"/>
                  <a:gd name="T11" fmla="*/ 76 h 76"/>
                  <a:gd name="T12" fmla="*/ 51 w 51"/>
                  <a:gd name="T13" fmla="*/ 63 h 76"/>
                  <a:gd name="T14" fmla="*/ 15 w 51"/>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6">
                    <a:moveTo>
                      <a:pt x="15" y="0"/>
                    </a:moveTo>
                    <a:cubicBezTo>
                      <a:pt x="0" y="0"/>
                      <a:pt x="0" y="0"/>
                      <a:pt x="0" y="0"/>
                    </a:cubicBezTo>
                    <a:cubicBezTo>
                      <a:pt x="0" y="12"/>
                      <a:pt x="2" y="23"/>
                      <a:pt x="6" y="33"/>
                    </a:cubicBezTo>
                    <a:cubicBezTo>
                      <a:pt x="5" y="48"/>
                      <a:pt x="5" y="48"/>
                      <a:pt x="5" y="48"/>
                    </a:cubicBezTo>
                    <a:cubicBezTo>
                      <a:pt x="18" y="54"/>
                      <a:pt x="18" y="54"/>
                      <a:pt x="18" y="54"/>
                    </a:cubicBezTo>
                    <a:cubicBezTo>
                      <a:pt x="25" y="63"/>
                      <a:pt x="34" y="70"/>
                      <a:pt x="44" y="76"/>
                    </a:cubicBezTo>
                    <a:cubicBezTo>
                      <a:pt x="51" y="63"/>
                      <a:pt x="51" y="63"/>
                      <a:pt x="51" y="63"/>
                    </a:cubicBezTo>
                    <a:cubicBezTo>
                      <a:pt x="30" y="50"/>
                      <a:pt x="15" y="27"/>
                      <a:pt x="15" y="0"/>
                    </a:cubicBez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7" name="Freeform 20"/>
              <p:cNvSpPr/>
              <p:nvPr>
                <p:custDataLst>
                  <p:tags r:id="rId8"/>
                </p:custDataLst>
              </p:nvPr>
            </p:nvSpPr>
            <p:spPr bwMode="auto">
              <a:xfrm>
                <a:off x="4706145" y="2669221"/>
                <a:ext cx="733831" cy="1079452"/>
              </a:xfrm>
              <a:custGeom>
                <a:avLst/>
                <a:gdLst>
                  <a:gd name="T0" fmla="*/ 51 w 51"/>
                  <a:gd name="T1" fmla="*/ 13 h 75"/>
                  <a:gd name="T2" fmla="*/ 44 w 51"/>
                  <a:gd name="T3" fmla="*/ 0 h 75"/>
                  <a:gd name="T4" fmla="*/ 18 w 51"/>
                  <a:gd name="T5" fmla="*/ 22 h 75"/>
                  <a:gd name="T6" fmla="*/ 5 w 51"/>
                  <a:gd name="T7" fmla="*/ 27 h 75"/>
                  <a:gd name="T8" fmla="*/ 6 w 51"/>
                  <a:gd name="T9" fmla="*/ 42 h 75"/>
                  <a:gd name="T10" fmla="*/ 0 w 51"/>
                  <a:gd name="T11" fmla="*/ 75 h 75"/>
                  <a:gd name="T12" fmla="*/ 15 w 51"/>
                  <a:gd name="T13" fmla="*/ 75 h 75"/>
                  <a:gd name="T14" fmla="*/ 51 w 51"/>
                  <a:gd name="T15" fmla="*/ 13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5">
                    <a:moveTo>
                      <a:pt x="51" y="13"/>
                    </a:moveTo>
                    <a:cubicBezTo>
                      <a:pt x="44" y="0"/>
                      <a:pt x="44" y="0"/>
                      <a:pt x="44" y="0"/>
                    </a:cubicBezTo>
                    <a:cubicBezTo>
                      <a:pt x="34" y="5"/>
                      <a:pt x="25" y="13"/>
                      <a:pt x="18" y="22"/>
                    </a:cubicBezTo>
                    <a:cubicBezTo>
                      <a:pt x="5" y="27"/>
                      <a:pt x="5" y="27"/>
                      <a:pt x="5" y="27"/>
                    </a:cubicBezTo>
                    <a:cubicBezTo>
                      <a:pt x="6" y="42"/>
                      <a:pt x="6" y="42"/>
                      <a:pt x="6" y="42"/>
                    </a:cubicBezTo>
                    <a:cubicBezTo>
                      <a:pt x="2" y="52"/>
                      <a:pt x="0" y="63"/>
                      <a:pt x="0" y="75"/>
                    </a:cubicBezTo>
                    <a:cubicBezTo>
                      <a:pt x="15" y="75"/>
                      <a:pt x="15" y="75"/>
                      <a:pt x="15" y="75"/>
                    </a:cubicBezTo>
                    <a:cubicBezTo>
                      <a:pt x="15" y="48"/>
                      <a:pt x="30" y="25"/>
                      <a:pt x="51" y="13"/>
                    </a:cubicBez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grpSp>
        <p:grpSp>
          <p:nvGrpSpPr>
            <p:cNvPr id="8" name="Group 4"/>
            <p:cNvGrpSpPr>
              <a:grpSpLocks noChangeAspect="1"/>
            </p:cNvGrpSpPr>
            <p:nvPr/>
          </p:nvGrpSpPr>
          <p:grpSpPr bwMode="auto">
            <a:xfrm>
              <a:off x="5761459" y="3403613"/>
              <a:ext cx="776713" cy="776713"/>
              <a:chOff x="3666" y="1986"/>
              <a:chExt cx="348" cy="348"/>
            </a:xfrm>
          </p:grpSpPr>
          <p:sp>
            <p:nvSpPr>
              <p:cNvPr id="15" name="AutoShape 3"/>
              <p:cNvSpPr>
                <a:spLocks noChangeAspect="1" noChangeArrowheads="1" noTextEdit="1"/>
              </p:cNvSpPr>
              <p:nvPr/>
            </p:nvSpPr>
            <p:spPr bwMode="auto">
              <a:xfrm>
                <a:off x="3666" y="1986"/>
                <a:ext cx="34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40" name="Freeform 5"/>
              <p:cNvSpPr/>
              <p:nvPr>
                <p:custDataLst>
                  <p:tags r:id="rId9"/>
                </p:custDataLst>
              </p:nvPr>
            </p:nvSpPr>
            <p:spPr bwMode="auto">
              <a:xfrm>
                <a:off x="3768" y="1984"/>
                <a:ext cx="145" cy="217"/>
              </a:xfrm>
              <a:custGeom>
                <a:avLst/>
                <a:gdLst>
                  <a:gd name="T0" fmla="*/ 101 w 145"/>
                  <a:gd name="T1" fmla="*/ 130 h 217"/>
                  <a:gd name="T2" fmla="*/ 101 w 145"/>
                  <a:gd name="T3" fmla="*/ 0 h 217"/>
                  <a:gd name="T4" fmla="*/ 43 w 145"/>
                  <a:gd name="T5" fmla="*/ 0 h 217"/>
                  <a:gd name="T6" fmla="*/ 43 w 145"/>
                  <a:gd name="T7" fmla="*/ 130 h 217"/>
                  <a:gd name="T8" fmla="*/ 0 w 145"/>
                  <a:gd name="T9" fmla="*/ 130 h 217"/>
                  <a:gd name="T10" fmla="*/ 72 w 145"/>
                  <a:gd name="T11" fmla="*/ 217 h 217"/>
                  <a:gd name="T12" fmla="*/ 145 w 145"/>
                  <a:gd name="T13" fmla="*/ 130 h 217"/>
                  <a:gd name="T14" fmla="*/ 101 w 145"/>
                  <a:gd name="T15" fmla="*/ 13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17">
                    <a:moveTo>
                      <a:pt x="101" y="130"/>
                    </a:moveTo>
                    <a:lnTo>
                      <a:pt x="101" y="0"/>
                    </a:lnTo>
                    <a:lnTo>
                      <a:pt x="43" y="0"/>
                    </a:lnTo>
                    <a:lnTo>
                      <a:pt x="43" y="130"/>
                    </a:lnTo>
                    <a:lnTo>
                      <a:pt x="0" y="130"/>
                    </a:lnTo>
                    <a:lnTo>
                      <a:pt x="72" y="217"/>
                    </a:lnTo>
                    <a:lnTo>
                      <a:pt x="145" y="130"/>
                    </a:lnTo>
                    <a:lnTo>
                      <a:pt x="101" y="130"/>
                    </a:ln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41" name="Freeform 6"/>
              <p:cNvSpPr/>
              <p:nvPr>
                <p:custDataLst>
                  <p:tags r:id="rId10"/>
                </p:custDataLst>
              </p:nvPr>
            </p:nvSpPr>
            <p:spPr bwMode="auto">
              <a:xfrm>
                <a:off x="3666" y="2013"/>
                <a:ext cx="348" cy="319"/>
              </a:xfrm>
              <a:custGeom>
                <a:avLst/>
                <a:gdLst>
                  <a:gd name="T0" fmla="*/ 271 w 348"/>
                  <a:gd name="T1" fmla="*/ 0 h 319"/>
                  <a:gd name="T2" fmla="*/ 232 w 348"/>
                  <a:gd name="T3" fmla="*/ 0 h 319"/>
                  <a:gd name="T4" fmla="*/ 232 w 348"/>
                  <a:gd name="T5" fmla="*/ 29 h 319"/>
                  <a:gd name="T6" fmla="*/ 251 w 348"/>
                  <a:gd name="T7" fmla="*/ 29 h 319"/>
                  <a:gd name="T8" fmla="*/ 317 w 348"/>
                  <a:gd name="T9" fmla="*/ 174 h 319"/>
                  <a:gd name="T10" fmla="*/ 239 w 348"/>
                  <a:gd name="T11" fmla="*/ 174 h 319"/>
                  <a:gd name="T12" fmla="*/ 210 w 348"/>
                  <a:gd name="T13" fmla="*/ 217 h 319"/>
                  <a:gd name="T14" fmla="*/ 138 w 348"/>
                  <a:gd name="T15" fmla="*/ 217 h 319"/>
                  <a:gd name="T16" fmla="*/ 109 w 348"/>
                  <a:gd name="T17" fmla="*/ 174 h 319"/>
                  <a:gd name="T18" fmla="*/ 31 w 348"/>
                  <a:gd name="T19" fmla="*/ 174 h 319"/>
                  <a:gd name="T20" fmla="*/ 97 w 348"/>
                  <a:gd name="T21" fmla="*/ 29 h 319"/>
                  <a:gd name="T22" fmla="*/ 116 w 348"/>
                  <a:gd name="T23" fmla="*/ 29 h 319"/>
                  <a:gd name="T24" fmla="*/ 116 w 348"/>
                  <a:gd name="T25" fmla="*/ 0 h 319"/>
                  <a:gd name="T26" fmla="*/ 77 w 348"/>
                  <a:gd name="T27" fmla="*/ 0 h 319"/>
                  <a:gd name="T28" fmla="*/ 0 w 348"/>
                  <a:gd name="T29" fmla="*/ 171 h 319"/>
                  <a:gd name="T30" fmla="*/ 0 w 348"/>
                  <a:gd name="T31" fmla="*/ 319 h 319"/>
                  <a:gd name="T32" fmla="*/ 348 w 348"/>
                  <a:gd name="T33" fmla="*/ 319 h 319"/>
                  <a:gd name="T34" fmla="*/ 348 w 348"/>
                  <a:gd name="T35" fmla="*/ 171 h 319"/>
                  <a:gd name="T36" fmla="*/ 271 w 348"/>
                  <a:gd name="T3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8" h="319">
                    <a:moveTo>
                      <a:pt x="271" y="0"/>
                    </a:moveTo>
                    <a:lnTo>
                      <a:pt x="232" y="0"/>
                    </a:lnTo>
                    <a:lnTo>
                      <a:pt x="232" y="29"/>
                    </a:lnTo>
                    <a:lnTo>
                      <a:pt x="251" y="29"/>
                    </a:lnTo>
                    <a:lnTo>
                      <a:pt x="317" y="174"/>
                    </a:lnTo>
                    <a:lnTo>
                      <a:pt x="239" y="174"/>
                    </a:lnTo>
                    <a:lnTo>
                      <a:pt x="210" y="217"/>
                    </a:lnTo>
                    <a:lnTo>
                      <a:pt x="138" y="217"/>
                    </a:lnTo>
                    <a:lnTo>
                      <a:pt x="109" y="174"/>
                    </a:lnTo>
                    <a:lnTo>
                      <a:pt x="31" y="174"/>
                    </a:lnTo>
                    <a:lnTo>
                      <a:pt x="97" y="29"/>
                    </a:lnTo>
                    <a:lnTo>
                      <a:pt x="116" y="29"/>
                    </a:lnTo>
                    <a:lnTo>
                      <a:pt x="116" y="0"/>
                    </a:lnTo>
                    <a:lnTo>
                      <a:pt x="77" y="0"/>
                    </a:lnTo>
                    <a:lnTo>
                      <a:pt x="0" y="171"/>
                    </a:lnTo>
                    <a:lnTo>
                      <a:pt x="0" y="319"/>
                    </a:lnTo>
                    <a:lnTo>
                      <a:pt x="348" y="319"/>
                    </a:lnTo>
                    <a:lnTo>
                      <a:pt x="348" y="171"/>
                    </a:lnTo>
                    <a:lnTo>
                      <a:pt x="271" y="0"/>
                    </a:ln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grpSp>
      </p:grpSp>
      <p:grpSp>
        <p:nvGrpSpPr>
          <p:cNvPr id="38" name="组合 37"/>
          <p:cNvGrpSpPr/>
          <p:nvPr>
            <p:custDataLst>
              <p:tags r:id="rId11"/>
            </p:custDataLst>
          </p:nvPr>
        </p:nvGrpSpPr>
        <p:grpSpPr>
          <a:xfrm>
            <a:off x="3263476" y="2772498"/>
            <a:ext cx="1045981" cy="397510"/>
            <a:chOff x="3046306" y="2515323"/>
            <a:chExt cx="1045981" cy="397510"/>
          </a:xfrm>
        </p:grpSpPr>
        <p:sp>
          <p:nvSpPr>
            <p:cNvPr id="17" name="TextBox 76"/>
            <p:cNvSpPr txBox="1"/>
            <p:nvPr>
              <p:custDataLst>
                <p:tags r:id="rId12"/>
              </p:custDataLst>
            </p:nvPr>
          </p:nvSpPr>
          <p:spPr>
            <a:xfrm>
              <a:off x="3046306" y="2515323"/>
              <a:ext cx="943610" cy="39751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000" dirty="0">
                  <a:solidFill>
                    <a:srgbClr val="014924"/>
                  </a:solidFill>
                </a:rPr>
                <a:t>同质化</a:t>
              </a:r>
              <a:endParaRPr lang="zh-CN" altLang="en-US" sz="2000" dirty="0">
                <a:solidFill>
                  <a:srgbClr val="014924"/>
                </a:solidFill>
              </a:endParaRPr>
            </a:p>
          </p:txBody>
        </p:sp>
        <p:sp>
          <p:nvSpPr>
            <p:cNvPr id="42" name="椭圆 41"/>
            <p:cNvSpPr/>
            <p:nvPr>
              <p:custDataLst>
                <p:tags r:id="rId13"/>
              </p:custDataLst>
            </p:nvPr>
          </p:nvSpPr>
          <p:spPr>
            <a:xfrm>
              <a:off x="3989755" y="2711923"/>
              <a:ext cx="102532" cy="102532"/>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4924"/>
                </a:solidFill>
              </a:endParaRPr>
            </a:p>
          </p:txBody>
        </p:sp>
      </p:grpSp>
      <p:grpSp>
        <p:nvGrpSpPr>
          <p:cNvPr id="50" name="组合 49"/>
          <p:cNvGrpSpPr/>
          <p:nvPr>
            <p:custDataLst>
              <p:tags r:id="rId14"/>
            </p:custDataLst>
          </p:nvPr>
        </p:nvGrpSpPr>
        <p:grpSpPr>
          <a:xfrm>
            <a:off x="8077716" y="2812284"/>
            <a:ext cx="1337202" cy="397510"/>
            <a:chOff x="8057396" y="2607179"/>
            <a:chExt cx="1337202" cy="397510"/>
          </a:xfrm>
        </p:grpSpPr>
        <p:sp>
          <p:nvSpPr>
            <p:cNvPr id="33" name="TextBox 76"/>
            <p:cNvSpPr txBox="1"/>
            <p:nvPr>
              <p:custDataLst>
                <p:tags r:id="rId15"/>
              </p:custDataLst>
            </p:nvPr>
          </p:nvSpPr>
          <p:spPr>
            <a:xfrm>
              <a:off x="8196988" y="2607179"/>
              <a:ext cx="1197610" cy="39751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pPr algn="l">
                <a:buClrTx/>
                <a:buSzTx/>
                <a:buFontTx/>
              </a:pPr>
              <a:r>
                <a:rPr lang="zh-CN" altLang="en-US" sz="2000" dirty="0">
                  <a:solidFill>
                    <a:srgbClr val="014924"/>
                  </a:solidFill>
                  <a:sym typeface="+mn-ea"/>
                </a:rPr>
                <a:t>缺乏特色</a:t>
              </a:r>
              <a:endParaRPr lang="zh-CN" altLang="en-US" sz="2000" dirty="0">
                <a:solidFill>
                  <a:srgbClr val="014924"/>
                </a:solidFill>
              </a:endParaRPr>
            </a:p>
          </p:txBody>
        </p:sp>
        <p:sp>
          <p:nvSpPr>
            <p:cNvPr id="46" name="椭圆 45"/>
            <p:cNvSpPr/>
            <p:nvPr>
              <p:custDataLst>
                <p:tags r:id="rId16"/>
              </p:custDataLst>
            </p:nvPr>
          </p:nvSpPr>
          <p:spPr>
            <a:xfrm>
              <a:off x="8057396" y="2709799"/>
              <a:ext cx="102532" cy="102532"/>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4924"/>
                </a:solidFill>
              </a:endParaRPr>
            </a:p>
          </p:txBody>
        </p:sp>
      </p:grpSp>
      <p:grpSp>
        <p:nvGrpSpPr>
          <p:cNvPr id="54" name="组合 53"/>
          <p:cNvGrpSpPr/>
          <p:nvPr>
            <p:custDataLst>
              <p:tags r:id="rId17"/>
            </p:custDataLst>
          </p:nvPr>
        </p:nvGrpSpPr>
        <p:grpSpPr>
          <a:xfrm>
            <a:off x="5761241" y="5645290"/>
            <a:ext cx="792454" cy="397510"/>
            <a:chOff x="5326266" y="5548135"/>
            <a:chExt cx="792454" cy="397510"/>
          </a:xfrm>
        </p:grpSpPr>
        <p:sp>
          <p:nvSpPr>
            <p:cNvPr id="56" name="TextBox 76"/>
            <p:cNvSpPr txBox="1"/>
            <p:nvPr>
              <p:custDataLst>
                <p:tags r:id="rId18"/>
              </p:custDataLst>
            </p:nvPr>
          </p:nvSpPr>
          <p:spPr>
            <a:xfrm>
              <a:off x="5429110" y="5548135"/>
              <a:ext cx="689610" cy="397510"/>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000" dirty="0">
                  <a:solidFill>
                    <a:srgbClr val="014924"/>
                  </a:solidFill>
                </a:rPr>
                <a:t>泛用</a:t>
              </a:r>
              <a:endParaRPr lang="zh-CN" altLang="en-US" sz="1400" dirty="0">
                <a:solidFill>
                  <a:srgbClr val="014924"/>
                </a:solidFill>
              </a:endParaRPr>
            </a:p>
          </p:txBody>
        </p:sp>
        <p:sp>
          <p:nvSpPr>
            <p:cNvPr id="58" name="椭圆 57"/>
            <p:cNvSpPr/>
            <p:nvPr>
              <p:custDataLst>
                <p:tags r:id="rId19"/>
              </p:custDataLst>
            </p:nvPr>
          </p:nvSpPr>
          <p:spPr>
            <a:xfrm>
              <a:off x="5326266" y="5645136"/>
              <a:ext cx="102532" cy="102532"/>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4924"/>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1807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版权问题</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082290" y="217805"/>
            <a:ext cx="9598660" cy="439420"/>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8" name="文本框 27"/>
          <p:cNvSpPr txBox="1"/>
          <p:nvPr/>
        </p:nvSpPr>
        <p:spPr>
          <a:xfrm>
            <a:off x="6473190" y="962660"/>
            <a:ext cx="4810125" cy="460375"/>
          </a:xfrm>
          <a:prstGeom prst="rect">
            <a:avLst/>
          </a:prstGeom>
          <a:noFill/>
        </p:spPr>
        <p:txBody>
          <a:bodyPr wrap="square">
            <a:spAutoFit/>
          </a:bodyPr>
          <a:lstStyle/>
          <a:p>
            <a:pPr marL="342900" indent="-342900" algn="just">
              <a:buFont typeface="Arial" panose="020B0604020202020204" pitchFamily="34" charset="0"/>
              <a:buChar char="•"/>
            </a:pPr>
            <a:r>
              <a:rPr lang="zh-CN" altLang="zh-CN" sz="2400" kern="100">
                <a:latin typeface="等线" panose="02010600030101010101" pitchFamily="2" charset="-122"/>
                <a:ea typeface="等线" panose="02010600030101010101" pitchFamily="2" charset="-122"/>
                <a:cs typeface="Times New Roman" panose="02020603050405020304" pitchFamily="18" charset="0"/>
              </a:rPr>
              <a:t>Suno 并未公布过任何训练细节</a:t>
            </a:r>
            <a:endParaRPr lang="zh-CN" altLang="zh-CN" sz="2400" kern="100">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8"/>
          <p:cNvPicPr>
            <a:picLocks noChangeAspect="1"/>
          </p:cNvPicPr>
          <p:nvPr/>
        </p:nvPicPr>
        <p:blipFill>
          <a:blip r:embed="rId2"/>
          <a:stretch>
            <a:fillRect/>
          </a:stretch>
        </p:blipFill>
        <p:spPr>
          <a:xfrm>
            <a:off x="6363335" y="1532890"/>
            <a:ext cx="5205095" cy="4810125"/>
          </a:xfrm>
          <a:prstGeom prst="rect">
            <a:avLst/>
          </a:prstGeom>
        </p:spPr>
      </p:pic>
      <p:sp>
        <p:nvSpPr>
          <p:cNvPr id="4" name="文本框 3"/>
          <p:cNvSpPr txBox="1"/>
          <p:nvPr/>
        </p:nvSpPr>
        <p:spPr>
          <a:xfrm>
            <a:off x="643890" y="962660"/>
            <a:ext cx="4448175" cy="460375"/>
          </a:xfrm>
          <a:prstGeom prst="rect">
            <a:avLst/>
          </a:prstGeom>
          <a:noFill/>
        </p:spPr>
        <p:txBody>
          <a:bodyPr wrap="square">
            <a:spAutoFit/>
          </a:bodyPr>
          <a:lstStyle/>
          <a:p>
            <a:pPr marL="342900" indent="-342900" algn="just">
              <a:buFont typeface="Arial" panose="020B0604020202020204" pitchFamily="34" charset="0"/>
              <a:buChar char="•"/>
            </a:pPr>
            <a:r>
              <a:rPr lang="zh-CN" altLang="zh-CN" sz="2400" kern="100">
                <a:latin typeface="等线" panose="02010600030101010101" pitchFamily="2" charset="-122"/>
                <a:ea typeface="等线" panose="02010600030101010101" pitchFamily="2" charset="-122"/>
                <a:cs typeface="Times New Roman" panose="02020603050405020304" pitchFamily="18" charset="0"/>
              </a:rPr>
              <a:t>生成作品的版权</a:t>
            </a:r>
            <a:endParaRPr lang="zh-CN" altLang="zh-CN" sz="2400" kern="100">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533400" y="1532890"/>
            <a:ext cx="5084445" cy="48101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1970"/>
            <a:chOff x="-254000" y="201683"/>
            <a:chExt cx="898070" cy="52197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9944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总结</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63090" y="217805"/>
            <a:ext cx="10817860" cy="439420"/>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100" name="文本框 99"/>
          <p:cNvSpPr txBox="1"/>
          <p:nvPr/>
        </p:nvSpPr>
        <p:spPr>
          <a:xfrm>
            <a:off x="3845560" y="732155"/>
            <a:ext cx="5080000" cy="583565"/>
          </a:xfrm>
          <a:prstGeom prst="rect">
            <a:avLst/>
          </a:prstGeom>
          <a:noFill/>
          <a:ln w="9525">
            <a:noFill/>
          </a:ln>
        </p:spPr>
        <p:txBody>
          <a:bodyPr>
            <a:spAutoFit/>
          </a:bodyPr>
          <a:lstStyle/>
          <a:p>
            <a:pPr>
              <a:buClrTx/>
              <a:buSzTx/>
              <a:buFontTx/>
            </a:pPr>
            <a:r>
              <a:rPr lang="zh-CN" altLang="en-US" sz="3200" b="0" dirty="0">
                <a:solidFill>
                  <a:schemeClr val="tx1">
                    <a:lumMod val="65000"/>
                    <a:lumOff val="35000"/>
                  </a:schemeClr>
                </a:solidFill>
                <a:latin typeface="微软雅黑" panose="020B0503020204020204" pitchFamily="34" charset="-122"/>
                <a:ea typeface="微软雅黑" panose="020B0503020204020204" pitchFamily="34" charset="-122"/>
              </a:rPr>
              <a:t> Suno虽好，但不必神化</a:t>
            </a:r>
            <a:endParaRPr lang="zh-CN" altLang="en-US" sz="3200" b="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57605" y="1173480"/>
            <a:ext cx="10177780" cy="4246245"/>
          </a:xfrm>
          <a:prstGeom prst="rect">
            <a:avLst/>
          </a:prstGeom>
          <a:noFill/>
          <a:ln w="9525">
            <a:noFill/>
          </a:ln>
        </p:spPr>
        <p:txBody>
          <a:bodyPr wrap="square">
            <a:noAutofit/>
          </a:bodyPr>
          <a:lstStyle/>
          <a:p>
            <a:pPr marL="342900" indent="-342900">
              <a:buFont typeface="Arial" panose="020B0604020202020204" pitchFamily="34" charset="0"/>
              <a:buChar char="•"/>
            </a:pPr>
            <a:r>
              <a:rPr lang="zh-CN" altLang="zh-CN" sz="2400" b="0" kern="100">
                <a:latin typeface="等线" panose="02010600030101010101" pitchFamily="2" charset="-122"/>
                <a:ea typeface="等线" panose="02010600030101010101" pitchFamily="2" charset="-122"/>
                <a:cs typeface="Times New Roman" panose="02020603050405020304" pitchFamily="18" charset="0"/>
              </a:rPr>
              <a:t>局限性</a:t>
            </a:r>
            <a:endParaRPr lang="zh-CN" altLang="zh-CN" sz="2400" b="0" kern="100">
              <a:latin typeface="等线" panose="02010600030101010101" pitchFamily="2" charset="-122"/>
              <a:ea typeface="等线" panose="02010600030101010101" pitchFamily="2" charset="-122"/>
              <a:cs typeface="Times New Roman" panose="02020603050405020304" pitchFamily="18" charset="0"/>
            </a:endParaRPr>
          </a:p>
          <a:p>
            <a:pPr indent="0">
              <a:buFont typeface="Arial" panose="020B0604020202020204" pitchFamily="34" charset="0"/>
              <a:buNone/>
            </a:pPr>
            <a:r>
              <a:rPr lang="zh-CN" altLang="zh-CN" sz="2400" b="0" kern="100">
                <a:latin typeface="等线" panose="02010600030101010101" pitchFamily="2" charset="-122"/>
                <a:ea typeface="等线" panose="02010600030101010101" pitchFamily="2" charset="-122"/>
                <a:cs typeface="Times New Roman" panose="02020603050405020304" pitchFamily="18" charset="0"/>
              </a:rPr>
              <a:t>虽然Suno等AI音乐工具歌词拓展能力很强，曲风也多变，但也存在着一些局限性。比如在处理时长较长的作品、理解语言的复杂性、音乐分轨等方面可能存在问题，无法完全取代人类声乐创作的复杂性和深度。</a:t>
            </a:r>
            <a:endParaRPr lang="zh-CN" altLang="zh-CN" sz="2400" b="0" kern="100">
              <a:latin typeface="等线" panose="02010600030101010101" pitchFamily="2" charset="-122"/>
              <a:ea typeface="等线" panose="02010600030101010101" pitchFamily="2" charset="-122"/>
              <a:cs typeface="Times New Roman" panose="02020603050405020304" pitchFamily="18" charset="0"/>
            </a:endParaRPr>
          </a:p>
          <a:p>
            <a:pPr indent="0">
              <a:buFont typeface="Arial" panose="020B0604020202020204" pitchFamily="34" charset="0"/>
              <a:buNone/>
            </a:pPr>
            <a:endParaRPr lang="zh-CN" altLang="zh-CN" sz="1200" b="0" kern="100">
              <a:latin typeface="等线" panose="02010600030101010101" pitchFamily="2" charset="-122"/>
              <a:ea typeface="等线" panose="02010600030101010101" pitchFamily="2" charset="-122"/>
              <a:cs typeface="Times New Roman" panose="02020603050405020304" pitchFamily="18" charset="0"/>
            </a:endParaRPr>
          </a:p>
          <a:p>
            <a:pPr marL="342900" indent="-342900">
              <a:buFont typeface="Arial" panose="020B0604020202020204" pitchFamily="34" charset="0"/>
              <a:buChar char="•"/>
            </a:pPr>
            <a:r>
              <a:rPr lang="zh-CN" altLang="zh-CN" sz="2400" b="0" kern="100">
                <a:latin typeface="等线" panose="02010600030101010101" pitchFamily="2" charset="-122"/>
                <a:ea typeface="等线" panose="02010600030101010101" pitchFamily="2" charset="-122"/>
                <a:cs typeface="Times New Roman" panose="02020603050405020304" pitchFamily="18" charset="0"/>
              </a:rPr>
              <a:t>音乐价值：情感表达与沟通、创造力</a:t>
            </a:r>
            <a:endParaRPr lang="zh-CN" altLang="zh-CN" sz="2400" b="0" kern="100">
              <a:latin typeface="等线" panose="02010600030101010101" pitchFamily="2" charset="-122"/>
              <a:ea typeface="等线" panose="02010600030101010101" pitchFamily="2" charset="-122"/>
              <a:cs typeface="Times New Roman" panose="02020603050405020304" pitchFamily="18" charset="0"/>
            </a:endParaRPr>
          </a:p>
          <a:p>
            <a:pPr indent="0">
              <a:buFont typeface="Arial" panose="020B0604020202020204" pitchFamily="34" charset="0"/>
              <a:buNone/>
            </a:pPr>
            <a:r>
              <a:rPr lang="zh-CN" altLang="zh-CN" sz="2400" b="0" kern="100">
                <a:latin typeface="等线" panose="02010600030101010101" pitchFamily="2" charset="-122"/>
                <a:ea typeface="等线" panose="02010600030101010101" pitchFamily="2" charset="-122"/>
                <a:cs typeface="Times New Roman" panose="02020603050405020304" pitchFamily="18" charset="0"/>
              </a:rPr>
              <a:t>暂时很难达到人类音乐表达情感的真实性和深度；且模型的创造力取决于训练样本，容易造成千篇一律的旋律，在创新性上难以达到人类水平。</a:t>
            </a:r>
            <a:endParaRPr lang="zh-CN" altLang="zh-CN" sz="2400" b="0" kern="100">
              <a:latin typeface="等线" panose="02010600030101010101" pitchFamily="2" charset="-122"/>
              <a:ea typeface="等线" panose="02010600030101010101" pitchFamily="2" charset="-122"/>
              <a:cs typeface="Times New Roman" panose="02020603050405020304" pitchFamily="18" charset="0"/>
            </a:endParaRPr>
          </a:p>
          <a:p>
            <a:pPr indent="0">
              <a:buFont typeface="Arial" panose="020B0604020202020204" pitchFamily="34" charset="0"/>
              <a:buNone/>
            </a:pPr>
            <a:endParaRPr lang="zh-CN" altLang="zh-CN" sz="1200" b="0" kern="100">
              <a:latin typeface="等线" panose="02010600030101010101" pitchFamily="2" charset="-122"/>
              <a:ea typeface="等线" panose="02010600030101010101" pitchFamily="2" charset="-122"/>
              <a:cs typeface="Times New Roman" panose="02020603050405020304" pitchFamily="18" charset="0"/>
            </a:endParaRPr>
          </a:p>
          <a:p>
            <a:pPr marL="342900" indent="-342900">
              <a:buFont typeface="Arial" panose="020B0604020202020204" pitchFamily="34" charset="0"/>
              <a:buChar char="•"/>
            </a:pPr>
            <a:r>
              <a:rPr lang="zh-CN" altLang="zh-CN" sz="2400" b="0" kern="100">
                <a:latin typeface="等线" panose="02010600030101010101" pitchFamily="2" charset="-122"/>
                <a:ea typeface="等线" panose="02010600030101010101" pitchFamily="2" charset="-122"/>
                <a:cs typeface="Times New Roman" panose="02020603050405020304" pitchFamily="18" charset="0"/>
              </a:rPr>
              <a:t>促进作用</a:t>
            </a:r>
            <a:endParaRPr lang="zh-CN" altLang="zh-CN" sz="2400" b="0" kern="100">
              <a:latin typeface="等线" panose="02010600030101010101" pitchFamily="2" charset="-122"/>
              <a:ea typeface="等线" panose="02010600030101010101" pitchFamily="2" charset="-122"/>
              <a:cs typeface="Times New Roman" panose="02020603050405020304" pitchFamily="18" charset="0"/>
            </a:endParaRPr>
          </a:p>
          <a:p>
            <a:pPr indent="0">
              <a:buFont typeface="Arial" panose="020B0604020202020204" pitchFamily="34" charset="0"/>
              <a:buNone/>
            </a:pPr>
            <a:r>
              <a:rPr lang="zh-CN" altLang="zh-CN" sz="2400" b="0" kern="100">
                <a:latin typeface="等线" panose="02010600030101010101" pitchFamily="2" charset="-122"/>
                <a:ea typeface="等线" panose="02010600030101010101" pitchFamily="2" charset="-122"/>
                <a:cs typeface="Times New Roman" panose="02020603050405020304" pitchFamily="18" charset="0"/>
              </a:rPr>
              <a:t>比如将利用AI技术和人的创意相结合，更高效地创作优质音乐；AI工具的使用对音乐的教育和培训也会有很大作用。</a:t>
            </a:r>
            <a:endParaRPr lang="zh-CN" altLang="zh-CN" sz="2400" b="0" kern="100">
              <a:latin typeface="等线" panose="02010600030101010101" pitchFamily="2" charset="-122"/>
              <a:ea typeface="等线" panose="02010600030101010101" pitchFamily="2" charset="-122"/>
              <a:cs typeface="Times New Roman" panose="02020603050405020304" pitchFamily="18" charset="0"/>
            </a:endParaRPr>
          </a:p>
          <a:p>
            <a:pPr indent="0">
              <a:buFont typeface="Arial" panose="020B0604020202020204" pitchFamily="34" charset="0"/>
              <a:buNone/>
            </a:pPr>
            <a:r>
              <a:rPr lang="en-US" b="0">
                <a:latin typeface="华文宋体" panose="02010600040101010101" pitchFamily="2" charset="-122"/>
                <a:cs typeface="Times New Roman" panose="02020603050405020304" pitchFamily="18" charset="0"/>
              </a:rPr>
              <a:t> </a:t>
            </a:r>
            <a:endParaRPr lang="en-US" altLang="en-US" b="0">
              <a:latin typeface="华文宋体" panose="02010600040101010101" pitchFamily="2" charset="-122"/>
              <a:cs typeface="Times New Roman" panose="02020603050405020304" pitchFamily="18" charset="0"/>
            </a:endParaRPr>
          </a:p>
        </p:txBody>
      </p:sp>
      <p:pic>
        <p:nvPicPr>
          <p:cNvPr id="7" name="图片 6"/>
          <p:cNvPicPr>
            <a:picLocks noChangeAspect="1"/>
          </p:cNvPicPr>
          <p:nvPr/>
        </p:nvPicPr>
        <p:blipFill>
          <a:blip r:embed="rId2">
            <a:alphaModFix amt="40000"/>
          </a:blip>
          <a:stretch>
            <a:fillRect/>
          </a:stretch>
        </p:blipFill>
        <p:spPr>
          <a:xfrm>
            <a:off x="3053080" y="5650230"/>
            <a:ext cx="6158230" cy="12077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7996"/>
          </a:xfrm>
          <a:prstGeom prst="rect">
            <a:avLst/>
          </a:prstGeom>
          <a:noFill/>
        </p:spPr>
        <p:txBody>
          <a:bodyPr wrap="square" rtlCol="0">
            <a:spAutoFit/>
          </a:bodyPr>
          <a:lstStyle/>
          <a:p>
            <a:pPr algn="ctr"/>
            <a:r>
              <a:rPr lang="zh-CN" altLang="en-US" sz="6600" b="1">
                <a:solidFill>
                  <a:srgbClr val="014924"/>
                </a:solidFill>
                <a:latin typeface="微软雅黑" panose="020B0503020204020204" pitchFamily="34" charset="-122"/>
                <a:ea typeface="微软雅黑" panose="020B0503020204020204" pitchFamily="34" charset="-122"/>
              </a:rPr>
              <a:t>谢谢大家</a:t>
            </a:r>
            <a:endParaRPr lang="zh-CN" altLang="en-US" sz="6600" b="1" dirty="0">
              <a:solidFill>
                <a:srgbClr val="014924"/>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3042076"/>
            <a:ext cx="2646870" cy="830993"/>
          </a:xfrm>
          <a:prstGeom prst="rect">
            <a:avLst/>
          </a:prstGeom>
          <a:noFill/>
        </p:spPr>
        <p:txBody>
          <a:bodyPr wrap="none" lIns="91436" tIns="45718" rIns="91436" bIns="45718" rtlCol="0">
            <a:spAutoFit/>
          </a:bodyPr>
          <a:lstStyle/>
          <a:p>
            <a:r>
              <a:rPr lang="zh-CN" altLang="en-US" sz="4800">
                <a:solidFill>
                  <a:schemeClr val="bg1"/>
                </a:solidFill>
                <a:latin typeface="微软雅黑" panose="020B0503020204020204" pitchFamily="34" charset="-122"/>
                <a:ea typeface="微软雅黑" panose="020B0503020204020204" pitchFamily="34" charset="-122"/>
              </a:rPr>
              <a:t>简单介绍</a:t>
            </a:r>
            <a:endParaRPr lang="zh-CN" altLang="en-US" sz="4800"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23546" b="8830"/>
          <a:stretch>
            <a:fillRect/>
          </a:stretch>
        </p:blipFill>
        <p:spPr>
          <a:xfrm>
            <a:off x="9815333" y="135922"/>
            <a:ext cx="2376667" cy="7345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a:solidFill>
                  <a:schemeClr val="tx1">
                    <a:lumMod val="65000"/>
                    <a:lumOff val="35000"/>
                  </a:schemeClr>
                </a:solidFill>
                <a:latin typeface="微软雅黑" panose="020B0503020204020204" pitchFamily="34" charset="-122"/>
                <a:ea typeface="微软雅黑" panose="020B0503020204020204" pitchFamily="34" charset="-122"/>
              </a:rPr>
              <a:t>简单介绍</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84397" y="217491"/>
            <a:ext cx="10096500" cy="439541"/>
            <a:chOff x="2584397" y="217491"/>
            <a:chExt cx="10096500" cy="439541"/>
          </a:xfrm>
        </p:grpSpPr>
        <p:sp>
          <p:nvSpPr>
            <p:cNvPr id="10" name="圆角矩形 9"/>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pic>
        <p:nvPicPr>
          <p:cNvPr id="20" name="图片 19"/>
          <p:cNvPicPr/>
          <p:nvPr/>
        </p:nvPicPr>
        <p:blipFill>
          <a:blip r:embed="rId2"/>
          <a:stretch>
            <a:fillRect/>
          </a:stretch>
        </p:blipFill>
        <p:spPr>
          <a:xfrm>
            <a:off x="533400" y="1694500"/>
            <a:ext cx="5274310" cy="2637155"/>
          </a:xfrm>
          <a:prstGeom prst="rect">
            <a:avLst/>
          </a:prstGeom>
        </p:spPr>
      </p:pic>
      <p:pic>
        <p:nvPicPr>
          <p:cNvPr id="27" name="图片 26"/>
          <p:cNvPicPr/>
          <p:nvPr/>
        </p:nvPicPr>
        <p:blipFill>
          <a:blip r:embed="rId3"/>
          <a:stretch>
            <a:fillRect/>
          </a:stretch>
        </p:blipFill>
        <p:spPr>
          <a:xfrm>
            <a:off x="6384292" y="1694499"/>
            <a:ext cx="5274310" cy="2637155"/>
          </a:xfrm>
          <a:prstGeom prst="rect">
            <a:avLst/>
          </a:prstGeom>
        </p:spPr>
      </p:pic>
      <p:sp>
        <p:nvSpPr>
          <p:cNvPr id="28" name="文本框 27"/>
          <p:cNvSpPr txBox="1"/>
          <p:nvPr/>
        </p:nvSpPr>
        <p:spPr>
          <a:xfrm>
            <a:off x="533400" y="1072527"/>
            <a:ext cx="8347583" cy="369332"/>
          </a:xfrm>
          <a:prstGeom prst="rect">
            <a:avLst/>
          </a:prstGeom>
          <a:noFill/>
        </p:spPr>
        <p:txBody>
          <a:bodyPr wrap="square">
            <a:spAutoFit/>
          </a:bodyPr>
          <a:lstStyle/>
          <a:p>
            <a:pPr algn="just"/>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自从</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ChatGPT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2022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年底爆火以来，我们已经看到</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AI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生成的诸多艺术创作成果。</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9" name="文本框 28"/>
          <p:cNvSpPr txBox="1"/>
          <p:nvPr/>
        </p:nvSpPr>
        <p:spPr>
          <a:xfrm>
            <a:off x="533400" y="4595462"/>
            <a:ext cx="5274310" cy="646331"/>
          </a:xfrm>
          <a:prstGeom prst="rect">
            <a:avLst/>
          </a:prstGeom>
          <a:noFill/>
        </p:spPr>
        <p:txBody>
          <a:bodyPr wrap="square">
            <a:spAutoFit/>
          </a:bodyPr>
          <a:lstStyle/>
          <a:p>
            <a:pPr algn="just"/>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比如</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ChatGPT</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只需输入几段文字就能生成围绕指定中心，具有一定逻辑的大段文章。</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0" name="文本框 29"/>
          <p:cNvSpPr txBox="1"/>
          <p:nvPr/>
        </p:nvSpPr>
        <p:spPr>
          <a:xfrm>
            <a:off x="6384289" y="4595462"/>
            <a:ext cx="5274310" cy="646331"/>
          </a:xfrm>
          <a:prstGeom prst="rect">
            <a:avLst/>
          </a:prstGeom>
          <a:noFill/>
        </p:spPr>
        <p:txBody>
          <a:bodyPr wrap="square">
            <a:spAutoFit/>
          </a:bodyPr>
          <a:lstStyle/>
          <a:p>
            <a:pPr algn="just"/>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Midjourney</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只需几个提示词和命令就能绘制各色图片。</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文本框 30"/>
          <p:cNvSpPr txBox="1"/>
          <p:nvPr/>
        </p:nvSpPr>
        <p:spPr>
          <a:xfrm>
            <a:off x="533400" y="5661987"/>
            <a:ext cx="11125199" cy="646331"/>
          </a:xfrm>
          <a:prstGeom prst="rect">
            <a:avLst/>
          </a:prstGeom>
          <a:noFill/>
        </p:spPr>
        <p:txBody>
          <a:bodyPr wrap="square">
            <a:spAutoFit/>
          </a:bodyPr>
          <a:lstStyle/>
          <a:p>
            <a:pPr algn="just"/>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他们的火爆有一个共同点，就是使用者无需对大模型有任何了解，只需要提供简单的输入，就能得到差强人意，甚至是超出自身水平的结果。</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a:solidFill>
                  <a:schemeClr val="tx1">
                    <a:lumMod val="65000"/>
                    <a:lumOff val="35000"/>
                  </a:schemeClr>
                </a:solidFill>
                <a:latin typeface="微软雅黑" panose="020B0503020204020204" pitchFamily="34" charset="-122"/>
                <a:ea typeface="微软雅黑" panose="020B0503020204020204" pitchFamily="34" charset="-122"/>
              </a:rPr>
              <a:t>简单介绍</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4" name="图片 43"/>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43" name="文本框 42"/>
          <p:cNvSpPr txBox="1"/>
          <p:nvPr/>
        </p:nvSpPr>
        <p:spPr>
          <a:xfrm>
            <a:off x="644070" y="916329"/>
            <a:ext cx="10903860" cy="646331"/>
          </a:xfrm>
          <a:prstGeom prst="rect">
            <a:avLst/>
          </a:prstGeom>
          <a:noFill/>
        </p:spPr>
        <p:txBody>
          <a:bodyPr wrap="square">
            <a:spAutoFit/>
          </a:bodyPr>
          <a:lstStyle/>
          <a:p>
            <a:pPr algn="just"/>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最近，</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AI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搞创作的风终于吹到了「歌曲生成」领域，一款名为</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Suno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AI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驱动的歌曲生成器在网络上十分火热。</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5" name="图片 44"/>
          <p:cNvPicPr/>
          <p:nvPr/>
        </p:nvPicPr>
        <p:blipFill>
          <a:blip r:embed="rId2"/>
          <a:stretch>
            <a:fillRect/>
          </a:stretch>
        </p:blipFill>
        <p:spPr>
          <a:xfrm>
            <a:off x="701167" y="1749278"/>
            <a:ext cx="5274310" cy="3641725"/>
          </a:xfrm>
          <a:prstGeom prst="rect">
            <a:avLst/>
          </a:prstGeom>
        </p:spPr>
      </p:pic>
      <p:pic>
        <p:nvPicPr>
          <p:cNvPr id="46" name="图片 45"/>
          <p:cNvPicPr/>
          <p:nvPr/>
        </p:nvPicPr>
        <p:blipFill>
          <a:blip r:embed="rId3"/>
          <a:stretch>
            <a:fillRect/>
          </a:stretch>
        </p:blipFill>
        <p:spPr>
          <a:xfrm>
            <a:off x="6820439" y="1749278"/>
            <a:ext cx="4784588" cy="3641725"/>
          </a:xfrm>
          <a:prstGeom prst="rect">
            <a:avLst/>
          </a:prstGeom>
        </p:spPr>
      </p:pic>
      <p:sp>
        <p:nvSpPr>
          <p:cNvPr id="48" name="文本框 47"/>
          <p:cNvSpPr txBox="1"/>
          <p:nvPr/>
        </p:nvSpPr>
        <p:spPr>
          <a:xfrm>
            <a:off x="644070" y="5637937"/>
            <a:ext cx="10903860" cy="923330"/>
          </a:xfrm>
          <a:prstGeom prst="rect">
            <a:avLst/>
          </a:prstGeom>
          <a:noFill/>
        </p:spPr>
        <p:txBody>
          <a:bodyPr wrap="square">
            <a:spAutoFit/>
          </a:bodyPr>
          <a:lstStyle/>
          <a:p>
            <a:pPr algn="just"/>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其实此前陆续推出的</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AI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音乐生成器并不少，</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但只有</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Suno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可以被称为「音乐界的</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ChatGPT</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」，其与众不同之处在于，它可以根据简单的提示创建从歌词到人声和配器的所有内容，而这一切仅需几分钟甚至是几秒钟。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a:solidFill>
                  <a:schemeClr val="tx1">
                    <a:lumMod val="65000"/>
                    <a:lumOff val="35000"/>
                  </a:schemeClr>
                </a:solidFill>
                <a:latin typeface="微软雅黑" panose="020B0503020204020204" pitchFamily="34" charset="-122"/>
                <a:ea typeface="微软雅黑" panose="020B0503020204020204" pitchFamily="34" charset="-122"/>
              </a:rPr>
              <a:t>正式介绍</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5" name="图片 64"/>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pic>
        <p:nvPicPr>
          <p:cNvPr id="64" name="图片 63"/>
          <p:cNvPicPr/>
          <p:nvPr/>
        </p:nvPicPr>
        <p:blipFill>
          <a:blip r:embed="rId2"/>
          <a:stretch>
            <a:fillRect/>
          </a:stretch>
        </p:blipFill>
        <p:spPr>
          <a:xfrm>
            <a:off x="701167" y="1844697"/>
            <a:ext cx="5274310" cy="2637155"/>
          </a:xfrm>
          <a:prstGeom prst="rect">
            <a:avLst/>
          </a:prstGeom>
        </p:spPr>
      </p:pic>
      <p:sp>
        <p:nvSpPr>
          <p:cNvPr id="66" name="文本框 65"/>
          <p:cNvSpPr txBox="1"/>
          <p:nvPr/>
        </p:nvSpPr>
        <p:spPr>
          <a:xfrm>
            <a:off x="701167" y="5143163"/>
            <a:ext cx="10789668" cy="923330"/>
          </a:xfrm>
          <a:prstGeom prst="rect">
            <a:avLst/>
          </a:prstGeom>
          <a:noFill/>
        </p:spPr>
        <p:txBody>
          <a:bodyPr wrap="square">
            <a:spAutoFit/>
          </a:bodyPr>
          <a:lstStyle/>
          <a:p>
            <a:pPr algn="just"/>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2024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3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月</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22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日，</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AI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初创公司</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Suno AI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推出了第一款可制作「广播级」的音乐生成模型</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——V3</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。通过简单的提示词，结合</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Suno V3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中丰富的音乐风格和流派选项，如古典音乐、摇滚、电子等，用户可在几秒的时间内创作出</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 2 </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分钟的完整歌曲，其中包含前奏、主歌、副歌、歌词、结尾等必备元素。</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8" name="图片 17"/>
          <p:cNvPicPr/>
          <p:nvPr/>
        </p:nvPicPr>
        <p:blipFill>
          <a:blip r:embed="rId3"/>
          <a:stretch>
            <a:fillRect/>
          </a:stretch>
        </p:blipFill>
        <p:spPr>
          <a:xfrm>
            <a:off x="6216525" y="1844696"/>
            <a:ext cx="5274310" cy="26371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8" name="矩形 17"/>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 name="组合 1"/>
          <p:cNvGrpSpPr/>
          <p:nvPr/>
        </p:nvGrpSpPr>
        <p:grpSpPr>
          <a:xfrm>
            <a:off x="1123950" y="2686050"/>
            <a:ext cx="1543050" cy="1543050"/>
            <a:chOff x="1123950" y="2686050"/>
            <a:chExt cx="1543050" cy="1543050"/>
          </a:xfrm>
          <a:solidFill>
            <a:srgbClr val="014924"/>
          </a:solidFill>
        </p:grpSpPr>
        <p:sp>
          <p:nvSpPr>
            <p:cNvPr id="9" name="矩形 8"/>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文本框 5"/>
            <p:cNvSpPr txBox="1"/>
            <p:nvPr/>
          </p:nvSpPr>
          <p:spPr>
            <a:xfrm>
              <a:off x="1407285" y="2903577"/>
              <a:ext cx="976380" cy="1107996"/>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6" name="文本框 15"/>
          <p:cNvSpPr txBox="1"/>
          <p:nvPr/>
        </p:nvSpPr>
        <p:spPr>
          <a:xfrm>
            <a:off x="2950335" y="2781038"/>
            <a:ext cx="4950386" cy="830993"/>
          </a:xfrm>
          <a:prstGeom prst="rect">
            <a:avLst/>
          </a:prstGeom>
          <a:noFill/>
        </p:spPr>
        <p:txBody>
          <a:bodyPr wrap="non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如何使用</a:t>
            </a:r>
            <a:r>
              <a:rPr kumimoji="0" lang="en-US" altLang="zh-CN" sz="48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Suno</a:t>
            </a:r>
            <a:r>
              <a:rPr kumimoji="0" lang="en-US" altLang="zh-CN"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AI</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4247635" y="3673480"/>
            <a:ext cx="4628182" cy="369328"/>
          </a:xfrm>
          <a:prstGeom prst="rect">
            <a:avLst/>
          </a:prstGeom>
        </p:spPr>
        <p:txBody>
          <a:bodyPr wrap="none" lIns="91436" tIns="45718" rIns="91436" bIns="45718">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傻瓜式”操作，一分钟生成两首歌</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23546" b="8830"/>
          <a:stretch>
            <a:fillRect/>
          </a:stretch>
        </p:blipFill>
        <p:spPr>
          <a:xfrm>
            <a:off x="9815333" y="135922"/>
            <a:ext cx="2376667" cy="7345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366440" y="1485924"/>
            <a:ext cx="5175127" cy="5041452"/>
            <a:chOff x="3298" y="1632"/>
            <a:chExt cx="1084" cy="1056"/>
          </a:xfrm>
        </p:grpSpPr>
        <p:sp>
          <p:nvSpPr>
            <p:cNvPr id="11" name="AutoShape 3"/>
            <p:cNvSpPr>
              <a:spLocks noChangeAspect="1" noChangeArrowheads="1" noTextEdit="1"/>
            </p:cNvSpPr>
            <p:nvPr/>
          </p:nvSpPr>
          <p:spPr bwMode="auto">
            <a:xfrm>
              <a:off x="3298" y="1632"/>
              <a:ext cx="108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
            <p:cNvSpPr>
              <a:spLocks noEditPoints="1"/>
            </p:cNvSpPr>
            <p:nvPr/>
          </p:nvSpPr>
          <p:spPr bwMode="auto">
            <a:xfrm>
              <a:off x="3296" y="1630"/>
              <a:ext cx="1086" cy="1061"/>
            </a:xfrm>
            <a:custGeom>
              <a:avLst/>
              <a:gdLst>
                <a:gd name="T0" fmla="*/ 390 w 457"/>
                <a:gd name="T1" fmla="*/ 200 h 446"/>
                <a:gd name="T2" fmla="*/ 390 w 457"/>
                <a:gd name="T3" fmla="*/ 216 h 446"/>
                <a:gd name="T4" fmla="*/ 215 w 457"/>
                <a:gd name="T5" fmla="*/ 259 h 446"/>
                <a:gd name="T6" fmla="*/ 215 w 457"/>
                <a:gd name="T7" fmla="*/ 291 h 446"/>
                <a:gd name="T8" fmla="*/ 390 w 457"/>
                <a:gd name="T9" fmla="*/ 248 h 446"/>
                <a:gd name="T10" fmla="*/ 390 w 457"/>
                <a:gd name="T11" fmla="*/ 264 h 446"/>
                <a:gd name="T12" fmla="*/ 207 w 457"/>
                <a:gd name="T13" fmla="*/ 310 h 446"/>
                <a:gd name="T14" fmla="*/ 197 w 457"/>
                <a:gd name="T15" fmla="*/ 308 h 446"/>
                <a:gd name="T16" fmla="*/ 56 w 457"/>
                <a:gd name="T17" fmla="*/ 184 h 446"/>
                <a:gd name="T18" fmla="*/ 60 w 457"/>
                <a:gd name="T19" fmla="*/ 124 h 446"/>
                <a:gd name="T20" fmla="*/ 197 w 457"/>
                <a:gd name="T21" fmla="*/ 244 h 446"/>
                <a:gd name="T22" fmla="*/ 207 w 457"/>
                <a:gd name="T23" fmla="*/ 245 h 446"/>
                <a:gd name="T24" fmla="*/ 390 w 457"/>
                <a:gd name="T25" fmla="*/ 200 h 446"/>
                <a:gd name="T26" fmla="*/ 65 w 457"/>
                <a:gd name="T27" fmla="*/ 46 h 446"/>
                <a:gd name="T28" fmla="*/ 249 w 457"/>
                <a:gd name="T29" fmla="*/ 0 h 446"/>
                <a:gd name="T30" fmla="*/ 390 w 457"/>
                <a:gd name="T31" fmla="*/ 124 h 446"/>
                <a:gd name="T32" fmla="*/ 390 w 457"/>
                <a:gd name="T33" fmla="*/ 140 h 446"/>
                <a:gd name="T34" fmla="*/ 215 w 457"/>
                <a:gd name="T35" fmla="*/ 184 h 446"/>
                <a:gd name="T36" fmla="*/ 215 w 457"/>
                <a:gd name="T37" fmla="*/ 215 h 446"/>
                <a:gd name="T38" fmla="*/ 390 w 457"/>
                <a:gd name="T39" fmla="*/ 172 h 446"/>
                <a:gd name="T40" fmla="*/ 390 w 457"/>
                <a:gd name="T41" fmla="*/ 188 h 446"/>
                <a:gd name="T42" fmla="*/ 207 w 457"/>
                <a:gd name="T43" fmla="*/ 234 h 446"/>
                <a:gd name="T44" fmla="*/ 197 w 457"/>
                <a:gd name="T45" fmla="*/ 232 h 446"/>
                <a:gd name="T46" fmla="*/ 56 w 457"/>
                <a:gd name="T47" fmla="*/ 109 h 446"/>
                <a:gd name="T48" fmla="*/ 65 w 457"/>
                <a:gd name="T49" fmla="*/ 46 h 446"/>
                <a:gd name="T50" fmla="*/ 224 w 457"/>
                <a:gd name="T51" fmla="*/ 421 h 446"/>
                <a:gd name="T52" fmla="*/ 0 w 457"/>
                <a:gd name="T53" fmla="*/ 288 h 446"/>
                <a:gd name="T54" fmla="*/ 0 w 457"/>
                <a:gd name="T55" fmla="*/ 313 h 446"/>
                <a:gd name="T56" fmla="*/ 224 w 457"/>
                <a:gd name="T57" fmla="*/ 446 h 446"/>
                <a:gd name="T58" fmla="*/ 353 w 457"/>
                <a:gd name="T59" fmla="*/ 398 h 446"/>
                <a:gd name="T60" fmla="*/ 353 w 457"/>
                <a:gd name="T61" fmla="*/ 372 h 446"/>
                <a:gd name="T62" fmla="*/ 224 w 457"/>
                <a:gd name="T63" fmla="*/ 421 h 446"/>
                <a:gd name="T64" fmla="*/ 418 w 457"/>
                <a:gd name="T65" fmla="*/ 335 h 446"/>
                <a:gd name="T66" fmla="*/ 364 w 457"/>
                <a:gd name="T67" fmla="*/ 355 h 446"/>
                <a:gd name="T68" fmla="*/ 364 w 457"/>
                <a:gd name="T69" fmla="*/ 434 h 446"/>
                <a:gd name="T70" fmla="*/ 391 w 457"/>
                <a:gd name="T71" fmla="*/ 402 h 446"/>
                <a:gd name="T72" fmla="*/ 418 w 457"/>
                <a:gd name="T73" fmla="*/ 414 h 446"/>
                <a:gd name="T74" fmla="*/ 418 w 457"/>
                <a:gd name="T75" fmla="*/ 374 h 446"/>
                <a:gd name="T76" fmla="*/ 442 w 457"/>
                <a:gd name="T77" fmla="*/ 365 h 446"/>
                <a:gd name="T78" fmla="*/ 457 w 457"/>
                <a:gd name="T79" fmla="*/ 346 h 446"/>
                <a:gd name="T80" fmla="*/ 457 w 457"/>
                <a:gd name="T81" fmla="*/ 283 h 446"/>
                <a:gd name="T82" fmla="*/ 451 w 457"/>
                <a:gd name="T83" fmla="*/ 272 h 446"/>
                <a:gd name="T84" fmla="*/ 400 w 457"/>
                <a:gd name="T85" fmla="*/ 242 h 446"/>
                <a:gd name="T86" fmla="*/ 400 w 457"/>
                <a:gd name="T87" fmla="*/ 271 h 446"/>
                <a:gd name="T88" fmla="*/ 211 w 457"/>
                <a:gd name="T89" fmla="*/ 320 h 446"/>
                <a:gd name="T90" fmla="*/ 187 w 457"/>
                <a:gd name="T91" fmla="*/ 314 h 446"/>
                <a:gd name="T92" fmla="*/ 56 w 457"/>
                <a:gd name="T93" fmla="*/ 197 h 446"/>
                <a:gd name="T94" fmla="*/ 0 w 457"/>
                <a:gd name="T95" fmla="*/ 218 h 446"/>
                <a:gd name="T96" fmla="*/ 0 w 457"/>
                <a:gd name="T97" fmla="*/ 245 h 446"/>
                <a:gd name="T98" fmla="*/ 224 w 457"/>
                <a:gd name="T99" fmla="*/ 378 h 446"/>
                <a:gd name="T100" fmla="*/ 432 w 457"/>
                <a:gd name="T101" fmla="*/ 299 h 446"/>
                <a:gd name="T102" fmla="*/ 432 w 457"/>
                <a:gd name="T103" fmla="*/ 341 h 446"/>
                <a:gd name="T104" fmla="*/ 418 w 457"/>
                <a:gd name="T105" fmla="*/ 347 h 446"/>
                <a:gd name="T106" fmla="*/ 418 w 457"/>
                <a:gd name="T107" fmla="*/ 3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 h="446">
                  <a:moveTo>
                    <a:pt x="390" y="200"/>
                  </a:moveTo>
                  <a:cubicBezTo>
                    <a:pt x="390" y="216"/>
                    <a:pt x="390" y="216"/>
                    <a:pt x="390" y="216"/>
                  </a:cubicBezTo>
                  <a:cubicBezTo>
                    <a:pt x="215" y="259"/>
                    <a:pt x="215" y="259"/>
                    <a:pt x="215" y="259"/>
                  </a:cubicBezTo>
                  <a:cubicBezTo>
                    <a:pt x="208" y="271"/>
                    <a:pt x="209" y="281"/>
                    <a:pt x="215" y="291"/>
                  </a:cubicBezTo>
                  <a:cubicBezTo>
                    <a:pt x="390" y="248"/>
                    <a:pt x="390" y="248"/>
                    <a:pt x="390" y="248"/>
                  </a:cubicBezTo>
                  <a:cubicBezTo>
                    <a:pt x="390" y="264"/>
                    <a:pt x="390" y="264"/>
                    <a:pt x="390" y="264"/>
                  </a:cubicBezTo>
                  <a:cubicBezTo>
                    <a:pt x="207" y="310"/>
                    <a:pt x="207" y="310"/>
                    <a:pt x="207" y="310"/>
                  </a:cubicBezTo>
                  <a:cubicBezTo>
                    <a:pt x="203" y="310"/>
                    <a:pt x="199" y="310"/>
                    <a:pt x="197" y="308"/>
                  </a:cubicBezTo>
                  <a:cubicBezTo>
                    <a:pt x="56" y="184"/>
                    <a:pt x="56" y="184"/>
                    <a:pt x="56" y="184"/>
                  </a:cubicBezTo>
                  <a:cubicBezTo>
                    <a:pt x="49" y="179"/>
                    <a:pt x="43" y="135"/>
                    <a:pt x="60" y="124"/>
                  </a:cubicBezTo>
                  <a:cubicBezTo>
                    <a:pt x="197" y="244"/>
                    <a:pt x="197" y="244"/>
                    <a:pt x="197" y="244"/>
                  </a:cubicBezTo>
                  <a:cubicBezTo>
                    <a:pt x="199" y="245"/>
                    <a:pt x="203" y="246"/>
                    <a:pt x="207" y="245"/>
                  </a:cubicBezTo>
                  <a:cubicBezTo>
                    <a:pt x="390" y="200"/>
                    <a:pt x="390" y="200"/>
                    <a:pt x="390" y="200"/>
                  </a:cubicBezTo>
                  <a:close/>
                  <a:moveTo>
                    <a:pt x="65" y="46"/>
                  </a:moveTo>
                  <a:cubicBezTo>
                    <a:pt x="249" y="0"/>
                    <a:pt x="249" y="0"/>
                    <a:pt x="249" y="0"/>
                  </a:cubicBezTo>
                  <a:cubicBezTo>
                    <a:pt x="390" y="124"/>
                    <a:pt x="390" y="124"/>
                    <a:pt x="390" y="124"/>
                  </a:cubicBezTo>
                  <a:cubicBezTo>
                    <a:pt x="390" y="140"/>
                    <a:pt x="390" y="140"/>
                    <a:pt x="390" y="140"/>
                  </a:cubicBezTo>
                  <a:cubicBezTo>
                    <a:pt x="215" y="184"/>
                    <a:pt x="215" y="184"/>
                    <a:pt x="215" y="184"/>
                  </a:cubicBezTo>
                  <a:cubicBezTo>
                    <a:pt x="208" y="195"/>
                    <a:pt x="209" y="205"/>
                    <a:pt x="215" y="215"/>
                  </a:cubicBezTo>
                  <a:cubicBezTo>
                    <a:pt x="390" y="172"/>
                    <a:pt x="390" y="172"/>
                    <a:pt x="390" y="172"/>
                  </a:cubicBezTo>
                  <a:cubicBezTo>
                    <a:pt x="390" y="188"/>
                    <a:pt x="390" y="188"/>
                    <a:pt x="390" y="188"/>
                  </a:cubicBezTo>
                  <a:cubicBezTo>
                    <a:pt x="207" y="234"/>
                    <a:pt x="207" y="234"/>
                    <a:pt x="207" y="234"/>
                  </a:cubicBezTo>
                  <a:cubicBezTo>
                    <a:pt x="203" y="235"/>
                    <a:pt x="199" y="234"/>
                    <a:pt x="197" y="232"/>
                  </a:cubicBezTo>
                  <a:cubicBezTo>
                    <a:pt x="56" y="109"/>
                    <a:pt x="56" y="109"/>
                    <a:pt x="56" y="109"/>
                  </a:cubicBezTo>
                  <a:cubicBezTo>
                    <a:pt x="48" y="102"/>
                    <a:pt x="42" y="51"/>
                    <a:pt x="65" y="46"/>
                  </a:cubicBezTo>
                  <a:close/>
                  <a:moveTo>
                    <a:pt x="224" y="421"/>
                  </a:moveTo>
                  <a:cubicBezTo>
                    <a:pt x="0" y="288"/>
                    <a:pt x="0" y="288"/>
                    <a:pt x="0" y="288"/>
                  </a:cubicBezTo>
                  <a:cubicBezTo>
                    <a:pt x="0" y="313"/>
                    <a:pt x="0" y="313"/>
                    <a:pt x="0" y="313"/>
                  </a:cubicBezTo>
                  <a:cubicBezTo>
                    <a:pt x="224" y="446"/>
                    <a:pt x="224" y="446"/>
                    <a:pt x="224" y="446"/>
                  </a:cubicBezTo>
                  <a:cubicBezTo>
                    <a:pt x="353" y="398"/>
                    <a:pt x="353" y="398"/>
                    <a:pt x="353" y="398"/>
                  </a:cubicBezTo>
                  <a:cubicBezTo>
                    <a:pt x="353" y="372"/>
                    <a:pt x="353" y="372"/>
                    <a:pt x="353" y="372"/>
                  </a:cubicBezTo>
                  <a:cubicBezTo>
                    <a:pt x="224" y="421"/>
                    <a:pt x="224" y="421"/>
                    <a:pt x="224" y="421"/>
                  </a:cubicBezTo>
                  <a:close/>
                  <a:moveTo>
                    <a:pt x="418" y="335"/>
                  </a:moveTo>
                  <a:cubicBezTo>
                    <a:pt x="364" y="355"/>
                    <a:pt x="364" y="355"/>
                    <a:pt x="364" y="355"/>
                  </a:cubicBezTo>
                  <a:cubicBezTo>
                    <a:pt x="364" y="434"/>
                    <a:pt x="364" y="434"/>
                    <a:pt x="364" y="434"/>
                  </a:cubicBezTo>
                  <a:cubicBezTo>
                    <a:pt x="391" y="402"/>
                    <a:pt x="391" y="402"/>
                    <a:pt x="391" y="402"/>
                  </a:cubicBezTo>
                  <a:cubicBezTo>
                    <a:pt x="418" y="414"/>
                    <a:pt x="418" y="414"/>
                    <a:pt x="418" y="414"/>
                  </a:cubicBezTo>
                  <a:cubicBezTo>
                    <a:pt x="418" y="374"/>
                    <a:pt x="418" y="374"/>
                    <a:pt x="418" y="374"/>
                  </a:cubicBezTo>
                  <a:cubicBezTo>
                    <a:pt x="442" y="365"/>
                    <a:pt x="442" y="365"/>
                    <a:pt x="442" y="365"/>
                  </a:cubicBezTo>
                  <a:cubicBezTo>
                    <a:pt x="453" y="360"/>
                    <a:pt x="457" y="356"/>
                    <a:pt x="457" y="346"/>
                  </a:cubicBezTo>
                  <a:cubicBezTo>
                    <a:pt x="457" y="283"/>
                    <a:pt x="457" y="283"/>
                    <a:pt x="457" y="283"/>
                  </a:cubicBezTo>
                  <a:cubicBezTo>
                    <a:pt x="457" y="278"/>
                    <a:pt x="455" y="274"/>
                    <a:pt x="451" y="272"/>
                  </a:cubicBezTo>
                  <a:cubicBezTo>
                    <a:pt x="400" y="242"/>
                    <a:pt x="400" y="242"/>
                    <a:pt x="400" y="242"/>
                  </a:cubicBezTo>
                  <a:cubicBezTo>
                    <a:pt x="400" y="271"/>
                    <a:pt x="400" y="271"/>
                    <a:pt x="400" y="271"/>
                  </a:cubicBezTo>
                  <a:cubicBezTo>
                    <a:pt x="211" y="320"/>
                    <a:pt x="211" y="320"/>
                    <a:pt x="211" y="320"/>
                  </a:cubicBezTo>
                  <a:cubicBezTo>
                    <a:pt x="203" y="322"/>
                    <a:pt x="193" y="320"/>
                    <a:pt x="187" y="314"/>
                  </a:cubicBezTo>
                  <a:cubicBezTo>
                    <a:pt x="56" y="197"/>
                    <a:pt x="56" y="197"/>
                    <a:pt x="56" y="197"/>
                  </a:cubicBezTo>
                  <a:cubicBezTo>
                    <a:pt x="0" y="218"/>
                    <a:pt x="0" y="218"/>
                    <a:pt x="0" y="218"/>
                  </a:cubicBezTo>
                  <a:cubicBezTo>
                    <a:pt x="0" y="245"/>
                    <a:pt x="0" y="245"/>
                    <a:pt x="0" y="245"/>
                  </a:cubicBezTo>
                  <a:cubicBezTo>
                    <a:pt x="224" y="378"/>
                    <a:pt x="224" y="378"/>
                    <a:pt x="224" y="378"/>
                  </a:cubicBezTo>
                  <a:cubicBezTo>
                    <a:pt x="432" y="299"/>
                    <a:pt x="432" y="299"/>
                    <a:pt x="432" y="299"/>
                  </a:cubicBezTo>
                  <a:cubicBezTo>
                    <a:pt x="432" y="341"/>
                    <a:pt x="432" y="341"/>
                    <a:pt x="432" y="341"/>
                  </a:cubicBezTo>
                  <a:cubicBezTo>
                    <a:pt x="418" y="347"/>
                    <a:pt x="418" y="347"/>
                    <a:pt x="418" y="347"/>
                  </a:cubicBezTo>
                  <a:cubicBezTo>
                    <a:pt x="418" y="335"/>
                    <a:pt x="418" y="335"/>
                    <a:pt x="418" y="33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167" y="144940"/>
            <a:ext cx="336181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如何使用</a:t>
            </a:r>
            <a:r>
              <a:rPr lang="en-US" altLang="zh-CN" sz="3200" dirty="0" err="1">
                <a:solidFill>
                  <a:schemeClr val="tx1">
                    <a:lumMod val="65000"/>
                    <a:lumOff val="35000"/>
                  </a:schemeClr>
                </a:solidFill>
                <a:latin typeface="微软雅黑" panose="020B0503020204020204" pitchFamily="34" charset="-122"/>
                <a:ea typeface="微软雅黑" panose="020B0503020204020204" pitchFamily="34" charset="-122"/>
              </a:rPr>
              <a:t>Suno</a:t>
            </a: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 AI</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062977" y="217491"/>
            <a:ext cx="861792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504721" y="243297"/>
              <a:ext cx="184722" cy="276995"/>
            </a:xfrm>
            <a:prstGeom prst="rect">
              <a:avLst/>
            </a:prstGeom>
          </p:spPr>
          <p:txBody>
            <a:bodyPr wrap="none" lIns="91436" tIns="45718" rIns="91436" bIns="45718">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42" name="图片 41"/>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pic>
        <p:nvPicPr>
          <p:cNvPr id="12" name="图片 11"/>
          <p:cNvPicPr>
            <a:picLocks noChangeAspect="1"/>
          </p:cNvPicPr>
          <p:nvPr/>
        </p:nvPicPr>
        <p:blipFill>
          <a:blip r:embed="rId2"/>
          <a:stretch>
            <a:fillRect/>
          </a:stretch>
        </p:blipFill>
        <p:spPr>
          <a:xfrm>
            <a:off x="982641" y="969937"/>
            <a:ext cx="10226717" cy="5041452"/>
          </a:xfrm>
          <a:prstGeom prst="rect">
            <a:avLst/>
          </a:prstGeom>
        </p:spPr>
      </p:pic>
      <p:sp>
        <p:nvSpPr>
          <p:cNvPr id="13" name="文本框 12"/>
          <p:cNvSpPr txBox="1"/>
          <p:nvPr/>
        </p:nvSpPr>
        <p:spPr>
          <a:xfrm>
            <a:off x="3962400" y="6228169"/>
            <a:ext cx="4161692" cy="338554"/>
          </a:xfrm>
          <a:prstGeom prst="rect">
            <a:avLst/>
          </a:prstGeom>
          <a:noFill/>
        </p:spPr>
        <p:txBody>
          <a:bodyPr wrap="square" rtlCol="0">
            <a:spAutoFit/>
          </a:bodyPr>
          <a:lstStyle/>
          <a:p>
            <a:pPr algn="ctr"/>
            <a:r>
              <a:rPr lang="en-US" altLang="zh-CN" sz="1600" dirty="0" err="1"/>
              <a:t>Suno</a:t>
            </a:r>
            <a:r>
              <a:rPr lang="en-US" altLang="zh-CN" sz="1600" dirty="0"/>
              <a:t> AI</a:t>
            </a:r>
            <a:r>
              <a:rPr lang="zh-CN" altLang="en-US" sz="1600" dirty="0"/>
              <a:t>主界面</a:t>
            </a:r>
            <a:endParaRPr lang="zh-CN" alt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366440" y="1485924"/>
            <a:ext cx="5175127" cy="5041452"/>
            <a:chOff x="3298" y="1632"/>
            <a:chExt cx="1084" cy="1056"/>
          </a:xfrm>
        </p:grpSpPr>
        <p:sp>
          <p:nvSpPr>
            <p:cNvPr id="11" name="AutoShape 3"/>
            <p:cNvSpPr>
              <a:spLocks noChangeAspect="1" noChangeArrowheads="1" noTextEdit="1"/>
            </p:cNvSpPr>
            <p:nvPr/>
          </p:nvSpPr>
          <p:spPr bwMode="auto">
            <a:xfrm>
              <a:off x="3298" y="1632"/>
              <a:ext cx="108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
            <p:cNvSpPr>
              <a:spLocks noEditPoints="1"/>
            </p:cNvSpPr>
            <p:nvPr/>
          </p:nvSpPr>
          <p:spPr bwMode="auto">
            <a:xfrm>
              <a:off x="3296" y="1630"/>
              <a:ext cx="1086" cy="1061"/>
            </a:xfrm>
            <a:custGeom>
              <a:avLst/>
              <a:gdLst>
                <a:gd name="T0" fmla="*/ 390 w 457"/>
                <a:gd name="T1" fmla="*/ 200 h 446"/>
                <a:gd name="T2" fmla="*/ 390 w 457"/>
                <a:gd name="T3" fmla="*/ 216 h 446"/>
                <a:gd name="T4" fmla="*/ 215 w 457"/>
                <a:gd name="T5" fmla="*/ 259 h 446"/>
                <a:gd name="T6" fmla="*/ 215 w 457"/>
                <a:gd name="T7" fmla="*/ 291 h 446"/>
                <a:gd name="T8" fmla="*/ 390 w 457"/>
                <a:gd name="T9" fmla="*/ 248 h 446"/>
                <a:gd name="T10" fmla="*/ 390 w 457"/>
                <a:gd name="T11" fmla="*/ 264 h 446"/>
                <a:gd name="T12" fmla="*/ 207 w 457"/>
                <a:gd name="T13" fmla="*/ 310 h 446"/>
                <a:gd name="T14" fmla="*/ 197 w 457"/>
                <a:gd name="T15" fmla="*/ 308 h 446"/>
                <a:gd name="T16" fmla="*/ 56 w 457"/>
                <a:gd name="T17" fmla="*/ 184 h 446"/>
                <a:gd name="T18" fmla="*/ 60 w 457"/>
                <a:gd name="T19" fmla="*/ 124 h 446"/>
                <a:gd name="T20" fmla="*/ 197 w 457"/>
                <a:gd name="T21" fmla="*/ 244 h 446"/>
                <a:gd name="T22" fmla="*/ 207 w 457"/>
                <a:gd name="T23" fmla="*/ 245 h 446"/>
                <a:gd name="T24" fmla="*/ 390 w 457"/>
                <a:gd name="T25" fmla="*/ 200 h 446"/>
                <a:gd name="T26" fmla="*/ 65 w 457"/>
                <a:gd name="T27" fmla="*/ 46 h 446"/>
                <a:gd name="T28" fmla="*/ 249 w 457"/>
                <a:gd name="T29" fmla="*/ 0 h 446"/>
                <a:gd name="T30" fmla="*/ 390 w 457"/>
                <a:gd name="T31" fmla="*/ 124 h 446"/>
                <a:gd name="T32" fmla="*/ 390 w 457"/>
                <a:gd name="T33" fmla="*/ 140 h 446"/>
                <a:gd name="T34" fmla="*/ 215 w 457"/>
                <a:gd name="T35" fmla="*/ 184 h 446"/>
                <a:gd name="T36" fmla="*/ 215 w 457"/>
                <a:gd name="T37" fmla="*/ 215 h 446"/>
                <a:gd name="T38" fmla="*/ 390 w 457"/>
                <a:gd name="T39" fmla="*/ 172 h 446"/>
                <a:gd name="T40" fmla="*/ 390 w 457"/>
                <a:gd name="T41" fmla="*/ 188 h 446"/>
                <a:gd name="T42" fmla="*/ 207 w 457"/>
                <a:gd name="T43" fmla="*/ 234 h 446"/>
                <a:gd name="T44" fmla="*/ 197 w 457"/>
                <a:gd name="T45" fmla="*/ 232 h 446"/>
                <a:gd name="T46" fmla="*/ 56 w 457"/>
                <a:gd name="T47" fmla="*/ 109 h 446"/>
                <a:gd name="T48" fmla="*/ 65 w 457"/>
                <a:gd name="T49" fmla="*/ 46 h 446"/>
                <a:gd name="T50" fmla="*/ 224 w 457"/>
                <a:gd name="T51" fmla="*/ 421 h 446"/>
                <a:gd name="T52" fmla="*/ 0 w 457"/>
                <a:gd name="T53" fmla="*/ 288 h 446"/>
                <a:gd name="T54" fmla="*/ 0 w 457"/>
                <a:gd name="T55" fmla="*/ 313 h 446"/>
                <a:gd name="T56" fmla="*/ 224 w 457"/>
                <a:gd name="T57" fmla="*/ 446 h 446"/>
                <a:gd name="T58" fmla="*/ 353 w 457"/>
                <a:gd name="T59" fmla="*/ 398 h 446"/>
                <a:gd name="T60" fmla="*/ 353 w 457"/>
                <a:gd name="T61" fmla="*/ 372 h 446"/>
                <a:gd name="T62" fmla="*/ 224 w 457"/>
                <a:gd name="T63" fmla="*/ 421 h 446"/>
                <a:gd name="T64" fmla="*/ 418 w 457"/>
                <a:gd name="T65" fmla="*/ 335 h 446"/>
                <a:gd name="T66" fmla="*/ 364 w 457"/>
                <a:gd name="T67" fmla="*/ 355 h 446"/>
                <a:gd name="T68" fmla="*/ 364 w 457"/>
                <a:gd name="T69" fmla="*/ 434 h 446"/>
                <a:gd name="T70" fmla="*/ 391 w 457"/>
                <a:gd name="T71" fmla="*/ 402 h 446"/>
                <a:gd name="T72" fmla="*/ 418 w 457"/>
                <a:gd name="T73" fmla="*/ 414 h 446"/>
                <a:gd name="T74" fmla="*/ 418 w 457"/>
                <a:gd name="T75" fmla="*/ 374 h 446"/>
                <a:gd name="T76" fmla="*/ 442 w 457"/>
                <a:gd name="T77" fmla="*/ 365 h 446"/>
                <a:gd name="T78" fmla="*/ 457 w 457"/>
                <a:gd name="T79" fmla="*/ 346 h 446"/>
                <a:gd name="T80" fmla="*/ 457 w 457"/>
                <a:gd name="T81" fmla="*/ 283 h 446"/>
                <a:gd name="T82" fmla="*/ 451 w 457"/>
                <a:gd name="T83" fmla="*/ 272 h 446"/>
                <a:gd name="T84" fmla="*/ 400 w 457"/>
                <a:gd name="T85" fmla="*/ 242 h 446"/>
                <a:gd name="T86" fmla="*/ 400 w 457"/>
                <a:gd name="T87" fmla="*/ 271 h 446"/>
                <a:gd name="T88" fmla="*/ 211 w 457"/>
                <a:gd name="T89" fmla="*/ 320 h 446"/>
                <a:gd name="T90" fmla="*/ 187 w 457"/>
                <a:gd name="T91" fmla="*/ 314 h 446"/>
                <a:gd name="T92" fmla="*/ 56 w 457"/>
                <a:gd name="T93" fmla="*/ 197 h 446"/>
                <a:gd name="T94" fmla="*/ 0 w 457"/>
                <a:gd name="T95" fmla="*/ 218 h 446"/>
                <a:gd name="T96" fmla="*/ 0 w 457"/>
                <a:gd name="T97" fmla="*/ 245 h 446"/>
                <a:gd name="T98" fmla="*/ 224 w 457"/>
                <a:gd name="T99" fmla="*/ 378 h 446"/>
                <a:gd name="T100" fmla="*/ 432 w 457"/>
                <a:gd name="T101" fmla="*/ 299 h 446"/>
                <a:gd name="T102" fmla="*/ 432 w 457"/>
                <a:gd name="T103" fmla="*/ 341 h 446"/>
                <a:gd name="T104" fmla="*/ 418 w 457"/>
                <a:gd name="T105" fmla="*/ 347 h 446"/>
                <a:gd name="T106" fmla="*/ 418 w 457"/>
                <a:gd name="T107" fmla="*/ 3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 h="446">
                  <a:moveTo>
                    <a:pt x="390" y="200"/>
                  </a:moveTo>
                  <a:cubicBezTo>
                    <a:pt x="390" y="216"/>
                    <a:pt x="390" y="216"/>
                    <a:pt x="390" y="216"/>
                  </a:cubicBezTo>
                  <a:cubicBezTo>
                    <a:pt x="215" y="259"/>
                    <a:pt x="215" y="259"/>
                    <a:pt x="215" y="259"/>
                  </a:cubicBezTo>
                  <a:cubicBezTo>
                    <a:pt x="208" y="271"/>
                    <a:pt x="209" y="281"/>
                    <a:pt x="215" y="291"/>
                  </a:cubicBezTo>
                  <a:cubicBezTo>
                    <a:pt x="390" y="248"/>
                    <a:pt x="390" y="248"/>
                    <a:pt x="390" y="248"/>
                  </a:cubicBezTo>
                  <a:cubicBezTo>
                    <a:pt x="390" y="264"/>
                    <a:pt x="390" y="264"/>
                    <a:pt x="390" y="264"/>
                  </a:cubicBezTo>
                  <a:cubicBezTo>
                    <a:pt x="207" y="310"/>
                    <a:pt x="207" y="310"/>
                    <a:pt x="207" y="310"/>
                  </a:cubicBezTo>
                  <a:cubicBezTo>
                    <a:pt x="203" y="310"/>
                    <a:pt x="199" y="310"/>
                    <a:pt x="197" y="308"/>
                  </a:cubicBezTo>
                  <a:cubicBezTo>
                    <a:pt x="56" y="184"/>
                    <a:pt x="56" y="184"/>
                    <a:pt x="56" y="184"/>
                  </a:cubicBezTo>
                  <a:cubicBezTo>
                    <a:pt x="49" y="179"/>
                    <a:pt x="43" y="135"/>
                    <a:pt x="60" y="124"/>
                  </a:cubicBezTo>
                  <a:cubicBezTo>
                    <a:pt x="197" y="244"/>
                    <a:pt x="197" y="244"/>
                    <a:pt x="197" y="244"/>
                  </a:cubicBezTo>
                  <a:cubicBezTo>
                    <a:pt x="199" y="245"/>
                    <a:pt x="203" y="246"/>
                    <a:pt x="207" y="245"/>
                  </a:cubicBezTo>
                  <a:cubicBezTo>
                    <a:pt x="390" y="200"/>
                    <a:pt x="390" y="200"/>
                    <a:pt x="390" y="200"/>
                  </a:cubicBezTo>
                  <a:close/>
                  <a:moveTo>
                    <a:pt x="65" y="46"/>
                  </a:moveTo>
                  <a:cubicBezTo>
                    <a:pt x="249" y="0"/>
                    <a:pt x="249" y="0"/>
                    <a:pt x="249" y="0"/>
                  </a:cubicBezTo>
                  <a:cubicBezTo>
                    <a:pt x="390" y="124"/>
                    <a:pt x="390" y="124"/>
                    <a:pt x="390" y="124"/>
                  </a:cubicBezTo>
                  <a:cubicBezTo>
                    <a:pt x="390" y="140"/>
                    <a:pt x="390" y="140"/>
                    <a:pt x="390" y="140"/>
                  </a:cubicBezTo>
                  <a:cubicBezTo>
                    <a:pt x="215" y="184"/>
                    <a:pt x="215" y="184"/>
                    <a:pt x="215" y="184"/>
                  </a:cubicBezTo>
                  <a:cubicBezTo>
                    <a:pt x="208" y="195"/>
                    <a:pt x="209" y="205"/>
                    <a:pt x="215" y="215"/>
                  </a:cubicBezTo>
                  <a:cubicBezTo>
                    <a:pt x="390" y="172"/>
                    <a:pt x="390" y="172"/>
                    <a:pt x="390" y="172"/>
                  </a:cubicBezTo>
                  <a:cubicBezTo>
                    <a:pt x="390" y="188"/>
                    <a:pt x="390" y="188"/>
                    <a:pt x="390" y="188"/>
                  </a:cubicBezTo>
                  <a:cubicBezTo>
                    <a:pt x="207" y="234"/>
                    <a:pt x="207" y="234"/>
                    <a:pt x="207" y="234"/>
                  </a:cubicBezTo>
                  <a:cubicBezTo>
                    <a:pt x="203" y="235"/>
                    <a:pt x="199" y="234"/>
                    <a:pt x="197" y="232"/>
                  </a:cubicBezTo>
                  <a:cubicBezTo>
                    <a:pt x="56" y="109"/>
                    <a:pt x="56" y="109"/>
                    <a:pt x="56" y="109"/>
                  </a:cubicBezTo>
                  <a:cubicBezTo>
                    <a:pt x="48" y="102"/>
                    <a:pt x="42" y="51"/>
                    <a:pt x="65" y="46"/>
                  </a:cubicBezTo>
                  <a:close/>
                  <a:moveTo>
                    <a:pt x="224" y="421"/>
                  </a:moveTo>
                  <a:cubicBezTo>
                    <a:pt x="0" y="288"/>
                    <a:pt x="0" y="288"/>
                    <a:pt x="0" y="288"/>
                  </a:cubicBezTo>
                  <a:cubicBezTo>
                    <a:pt x="0" y="313"/>
                    <a:pt x="0" y="313"/>
                    <a:pt x="0" y="313"/>
                  </a:cubicBezTo>
                  <a:cubicBezTo>
                    <a:pt x="224" y="446"/>
                    <a:pt x="224" y="446"/>
                    <a:pt x="224" y="446"/>
                  </a:cubicBezTo>
                  <a:cubicBezTo>
                    <a:pt x="353" y="398"/>
                    <a:pt x="353" y="398"/>
                    <a:pt x="353" y="398"/>
                  </a:cubicBezTo>
                  <a:cubicBezTo>
                    <a:pt x="353" y="372"/>
                    <a:pt x="353" y="372"/>
                    <a:pt x="353" y="372"/>
                  </a:cubicBezTo>
                  <a:cubicBezTo>
                    <a:pt x="224" y="421"/>
                    <a:pt x="224" y="421"/>
                    <a:pt x="224" y="421"/>
                  </a:cubicBezTo>
                  <a:close/>
                  <a:moveTo>
                    <a:pt x="418" y="335"/>
                  </a:moveTo>
                  <a:cubicBezTo>
                    <a:pt x="364" y="355"/>
                    <a:pt x="364" y="355"/>
                    <a:pt x="364" y="355"/>
                  </a:cubicBezTo>
                  <a:cubicBezTo>
                    <a:pt x="364" y="434"/>
                    <a:pt x="364" y="434"/>
                    <a:pt x="364" y="434"/>
                  </a:cubicBezTo>
                  <a:cubicBezTo>
                    <a:pt x="391" y="402"/>
                    <a:pt x="391" y="402"/>
                    <a:pt x="391" y="402"/>
                  </a:cubicBezTo>
                  <a:cubicBezTo>
                    <a:pt x="418" y="414"/>
                    <a:pt x="418" y="414"/>
                    <a:pt x="418" y="414"/>
                  </a:cubicBezTo>
                  <a:cubicBezTo>
                    <a:pt x="418" y="374"/>
                    <a:pt x="418" y="374"/>
                    <a:pt x="418" y="374"/>
                  </a:cubicBezTo>
                  <a:cubicBezTo>
                    <a:pt x="442" y="365"/>
                    <a:pt x="442" y="365"/>
                    <a:pt x="442" y="365"/>
                  </a:cubicBezTo>
                  <a:cubicBezTo>
                    <a:pt x="453" y="360"/>
                    <a:pt x="457" y="356"/>
                    <a:pt x="457" y="346"/>
                  </a:cubicBezTo>
                  <a:cubicBezTo>
                    <a:pt x="457" y="283"/>
                    <a:pt x="457" y="283"/>
                    <a:pt x="457" y="283"/>
                  </a:cubicBezTo>
                  <a:cubicBezTo>
                    <a:pt x="457" y="278"/>
                    <a:pt x="455" y="274"/>
                    <a:pt x="451" y="272"/>
                  </a:cubicBezTo>
                  <a:cubicBezTo>
                    <a:pt x="400" y="242"/>
                    <a:pt x="400" y="242"/>
                    <a:pt x="400" y="242"/>
                  </a:cubicBezTo>
                  <a:cubicBezTo>
                    <a:pt x="400" y="271"/>
                    <a:pt x="400" y="271"/>
                    <a:pt x="400" y="271"/>
                  </a:cubicBezTo>
                  <a:cubicBezTo>
                    <a:pt x="211" y="320"/>
                    <a:pt x="211" y="320"/>
                    <a:pt x="211" y="320"/>
                  </a:cubicBezTo>
                  <a:cubicBezTo>
                    <a:pt x="203" y="322"/>
                    <a:pt x="193" y="320"/>
                    <a:pt x="187" y="314"/>
                  </a:cubicBezTo>
                  <a:cubicBezTo>
                    <a:pt x="56" y="197"/>
                    <a:pt x="56" y="197"/>
                    <a:pt x="56" y="197"/>
                  </a:cubicBezTo>
                  <a:cubicBezTo>
                    <a:pt x="0" y="218"/>
                    <a:pt x="0" y="218"/>
                    <a:pt x="0" y="218"/>
                  </a:cubicBezTo>
                  <a:cubicBezTo>
                    <a:pt x="0" y="245"/>
                    <a:pt x="0" y="245"/>
                    <a:pt x="0" y="245"/>
                  </a:cubicBezTo>
                  <a:cubicBezTo>
                    <a:pt x="224" y="378"/>
                    <a:pt x="224" y="378"/>
                    <a:pt x="224" y="378"/>
                  </a:cubicBezTo>
                  <a:cubicBezTo>
                    <a:pt x="432" y="299"/>
                    <a:pt x="432" y="299"/>
                    <a:pt x="432" y="299"/>
                  </a:cubicBezTo>
                  <a:cubicBezTo>
                    <a:pt x="432" y="341"/>
                    <a:pt x="432" y="341"/>
                    <a:pt x="432" y="341"/>
                  </a:cubicBezTo>
                  <a:cubicBezTo>
                    <a:pt x="418" y="347"/>
                    <a:pt x="418" y="347"/>
                    <a:pt x="418" y="347"/>
                  </a:cubicBezTo>
                  <a:cubicBezTo>
                    <a:pt x="418" y="335"/>
                    <a:pt x="418" y="335"/>
                    <a:pt x="418" y="33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167" y="144940"/>
            <a:ext cx="336181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如何使用</a:t>
            </a:r>
            <a:r>
              <a:rPr lang="en-US" altLang="zh-CN" sz="3200" dirty="0" err="1">
                <a:solidFill>
                  <a:schemeClr val="tx1">
                    <a:lumMod val="65000"/>
                    <a:lumOff val="35000"/>
                  </a:schemeClr>
                </a:solidFill>
                <a:latin typeface="微软雅黑" panose="020B0503020204020204" pitchFamily="34" charset="-122"/>
                <a:ea typeface="微软雅黑" panose="020B0503020204020204" pitchFamily="34" charset="-122"/>
              </a:rPr>
              <a:t>Suno</a:t>
            </a: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 AI</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062977" y="217491"/>
            <a:ext cx="861792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504721" y="243297"/>
              <a:ext cx="184722" cy="276995"/>
            </a:xfrm>
            <a:prstGeom prst="rect">
              <a:avLst/>
            </a:prstGeom>
          </p:spPr>
          <p:txBody>
            <a:bodyPr wrap="none" lIns="91436" tIns="45718" rIns="91436" bIns="45718">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42" name="图片 41"/>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41" name="文本框 40"/>
          <p:cNvSpPr txBox="1"/>
          <p:nvPr/>
        </p:nvSpPr>
        <p:spPr>
          <a:xfrm>
            <a:off x="644070" y="1189892"/>
            <a:ext cx="4883361" cy="962956"/>
          </a:xfrm>
          <a:prstGeom prst="rect">
            <a:avLst/>
          </a:prstGeom>
          <a:noFill/>
        </p:spPr>
        <p:txBody>
          <a:bodyPr wrap="square" rtlCol="0">
            <a:spAutoFit/>
          </a:bodyPr>
          <a:lstStyle/>
          <a:p>
            <a:pPr>
              <a:lnSpc>
                <a:spcPct val="150000"/>
              </a:lnSpc>
            </a:pPr>
            <a:r>
              <a:rPr lang="en-US" altLang="zh-CN" sz="2000" dirty="0"/>
              <a:t>         </a:t>
            </a:r>
            <a:r>
              <a:rPr lang="en-US" altLang="zh-CN" sz="2000" dirty="0" err="1"/>
              <a:t>Suno</a:t>
            </a:r>
            <a:r>
              <a:rPr lang="en-US" altLang="zh-CN" sz="2000" dirty="0"/>
              <a:t> </a:t>
            </a:r>
            <a:r>
              <a:rPr lang="zh-CN" altLang="en-US" sz="2000" dirty="0"/>
              <a:t>平台目前支持两种歌曲生成模式，包括提示词引导模式和自定义模式。</a:t>
            </a:r>
            <a:endParaRPr lang="zh-CN" altLang="en-US" sz="2000" dirty="0"/>
          </a:p>
        </p:txBody>
      </p:sp>
      <p:pic>
        <p:nvPicPr>
          <p:cNvPr id="50" name="图片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167" y="3047655"/>
            <a:ext cx="5029401" cy="3494044"/>
          </a:xfrm>
          <a:prstGeom prst="rect">
            <a:avLst/>
          </a:prstGeom>
        </p:spPr>
      </p:pic>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955" y="823713"/>
            <a:ext cx="3819986" cy="58167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366440" y="1485924"/>
            <a:ext cx="5175127" cy="5041452"/>
            <a:chOff x="3298" y="1632"/>
            <a:chExt cx="1084" cy="1056"/>
          </a:xfrm>
        </p:grpSpPr>
        <p:sp>
          <p:nvSpPr>
            <p:cNvPr id="11" name="AutoShape 3"/>
            <p:cNvSpPr>
              <a:spLocks noChangeAspect="1" noChangeArrowheads="1" noTextEdit="1"/>
            </p:cNvSpPr>
            <p:nvPr/>
          </p:nvSpPr>
          <p:spPr bwMode="auto">
            <a:xfrm>
              <a:off x="3298" y="1632"/>
              <a:ext cx="108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5"/>
            <p:cNvSpPr>
              <a:spLocks noEditPoints="1"/>
            </p:cNvSpPr>
            <p:nvPr/>
          </p:nvSpPr>
          <p:spPr bwMode="auto">
            <a:xfrm>
              <a:off x="3296" y="1630"/>
              <a:ext cx="1086" cy="1061"/>
            </a:xfrm>
            <a:custGeom>
              <a:avLst/>
              <a:gdLst>
                <a:gd name="T0" fmla="*/ 390 w 457"/>
                <a:gd name="T1" fmla="*/ 200 h 446"/>
                <a:gd name="T2" fmla="*/ 390 w 457"/>
                <a:gd name="T3" fmla="*/ 216 h 446"/>
                <a:gd name="T4" fmla="*/ 215 w 457"/>
                <a:gd name="T5" fmla="*/ 259 h 446"/>
                <a:gd name="T6" fmla="*/ 215 w 457"/>
                <a:gd name="T7" fmla="*/ 291 h 446"/>
                <a:gd name="T8" fmla="*/ 390 w 457"/>
                <a:gd name="T9" fmla="*/ 248 h 446"/>
                <a:gd name="T10" fmla="*/ 390 w 457"/>
                <a:gd name="T11" fmla="*/ 264 h 446"/>
                <a:gd name="T12" fmla="*/ 207 w 457"/>
                <a:gd name="T13" fmla="*/ 310 h 446"/>
                <a:gd name="T14" fmla="*/ 197 w 457"/>
                <a:gd name="T15" fmla="*/ 308 h 446"/>
                <a:gd name="T16" fmla="*/ 56 w 457"/>
                <a:gd name="T17" fmla="*/ 184 h 446"/>
                <a:gd name="T18" fmla="*/ 60 w 457"/>
                <a:gd name="T19" fmla="*/ 124 h 446"/>
                <a:gd name="T20" fmla="*/ 197 w 457"/>
                <a:gd name="T21" fmla="*/ 244 h 446"/>
                <a:gd name="T22" fmla="*/ 207 w 457"/>
                <a:gd name="T23" fmla="*/ 245 h 446"/>
                <a:gd name="T24" fmla="*/ 390 w 457"/>
                <a:gd name="T25" fmla="*/ 200 h 446"/>
                <a:gd name="T26" fmla="*/ 65 w 457"/>
                <a:gd name="T27" fmla="*/ 46 h 446"/>
                <a:gd name="T28" fmla="*/ 249 w 457"/>
                <a:gd name="T29" fmla="*/ 0 h 446"/>
                <a:gd name="T30" fmla="*/ 390 w 457"/>
                <a:gd name="T31" fmla="*/ 124 h 446"/>
                <a:gd name="T32" fmla="*/ 390 w 457"/>
                <a:gd name="T33" fmla="*/ 140 h 446"/>
                <a:gd name="T34" fmla="*/ 215 w 457"/>
                <a:gd name="T35" fmla="*/ 184 h 446"/>
                <a:gd name="T36" fmla="*/ 215 w 457"/>
                <a:gd name="T37" fmla="*/ 215 h 446"/>
                <a:gd name="T38" fmla="*/ 390 w 457"/>
                <a:gd name="T39" fmla="*/ 172 h 446"/>
                <a:gd name="T40" fmla="*/ 390 w 457"/>
                <a:gd name="T41" fmla="*/ 188 h 446"/>
                <a:gd name="T42" fmla="*/ 207 w 457"/>
                <a:gd name="T43" fmla="*/ 234 h 446"/>
                <a:gd name="T44" fmla="*/ 197 w 457"/>
                <a:gd name="T45" fmla="*/ 232 h 446"/>
                <a:gd name="T46" fmla="*/ 56 w 457"/>
                <a:gd name="T47" fmla="*/ 109 h 446"/>
                <a:gd name="T48" fmla="*/ 65 w 457"/>
                <a:gd name="T49" fmla="*/ 46 h 446"/>
                <a:gd name="T50" fmla="*/ 224 w 457"/>
                <a:gd name="T51" fmla="*/ 421 h 446"/>
                <a:gd name="T52" fmla="*/ 0 w 457"/>
                <a:gd name="T53" fmla="*/ 288 h 446"/>
                <a:gd name="T54" fmla="*/ 0 w 457"/>
                <a:gd name="T55" fmla="*/ 313 h 446"/>
                <a:gd name="T56" fmla="*/ 224 w 457"/>
                <a:gd name="T57" fmla="*/ 446 h 446"/>
                <a:gd name="T58" fmla="*/ 353 w 457"/>
                <a:gd name="T59" fmla="*/ 398 h 446"/>
                <a:gd name="T60" fmla="*/ 353 w 457"/>
                <a:gd name="T61" fmla="*/ 372 h 446"/>
                <a:gd name="T62" fmla="*/ 224 w 457"/>
                <a:gd name="T63" fmla="*/ 421 h 446"/>
                <a:gd name="T64" fmla="*/ 418 w 457"/>
                <a:gd name="T65" fmla="*/ 335 h 446"/>
                <a:gd name="T66" fmla="*/ 364 w 457"/>
                <a:gd name="T67" fmla="*/ 355 h 446"/>
                <a:gd name="T68" fmla="*/ 364 w 457"/>
                <a:gd name="T69" fmla="*/ 434 h 446"/>
                <a:gd name="T70" fmla="*/ 391 w 457"/>
                <a:gd name="T71" fmla="*/ 402 h 446"/>
                <a:gd name="T72" fmla="*/ 418 w 457"/>
                <a:gd name="T73" fmla="*/ 414 h 446"/>
                <a:gd name="T74" fmla="*/ 418 w 457"/>
                <a:gd name="T75" fmla="*/ 374 h 446"/>
                <a:gd name="T76" fmla="*/ 442 w 457"/>
                <a:gd name="T77" fmla="*/ 365 h 446"/>
                <a:gd name="T78" fmla="*/ 457 w 457"/>
                <a:gd name="T79" fmla="*/ 346 h 446"/>
                <a:gd name="T80" fmla="*/ 457 w 457"/>
                <a:gd name="T81" fmla="*/ 283 h 446"/>
                <a:gd name="T82" fmla="*/ 451 w 457"/>
                <a:gd name="T83" fmla="*/ 272 h 446"/>
                <a:gd name="T84" fmla="*/ 400 w 457"/>
                <a:gd name="T85" fmla="*/ 242 h 446"/>
                <a:gd name="T86" fmla="*/ 400 w 457"/>
                <a:gd name="T87" fmla="*/ 271 h 446"/>
                <a:gd name="T88" fmla="*/ 211 w 457"/>
                <a:gd name="T89" fmla="*/ 320 h 446"/>
                <a:gd name="T90" fmla="*/ 187 w 457"/>
                <a:gd name="T91" fmla="*/ 314 h 446"/>
                <a:gd name="T92" fmla="*/ 56 w 457"/>
                <a:gd name="T93" fmla="*/ 197 h 446"/>
                <a:gd name="T94" fmla="*/ 0 w 457"/>
                <a:gd name="T95" fmla="*/ 218 h 446"/>
                <a:gd name="T96" fmla="*/ 0 w 457"/>
                <a:gd name="T97" fmla="*/ 245 h 446"/>
                <a:gd name="T98" fmla="*/ 224 w 457"/>
                <a:gd name="T99" fmla="*/ 378 h 446"/>
                <a:gd name="T100" fmla="*/ 432 w 457"/>
                <a:gd name="T101" fmla="*/ 299 h 446"/>
                <a:gd name="T102" fmla="*/ 432 w 457"/>
                <a:gd name="T103" fmla="*/ 341 h 446"/>
                <a:gd name="T104" fmla="*/ 418 w 457"/>
                <a:gd name="T105" fmla="*/ 347 h 446"/>
                <a:gd name="T106" fmla="*/ 418 w 457"/>
                <a:gd name="T107" fmla="*/ 3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 h="446">
                  <a:moveTo>
                    <a:pt x="390" y="200"/>
                  </a:moveTo>
                  <a:cubicBezTo>
                    <a:pt x="390" y="216"/>
                    <a:pt x="390" y="216"/>
                    <a:pt x="390" y="216"/>
                  </a:cubicBezTo>
                  <a:cubicBezTo>
                    <a:pt x="215" y="259"/>
                    <a:pt x="215" y="259"/>
                    <a:pt x="215" y="259"/>
                  </a:cubicBezTo>
                  <a:cubicBezTo>
                    <a:pt x="208" y="271"/>
                    <a:pt x="209" y="281"/>
                    <a:pt x="215" y="291"/>
                  </a:cubicBezTo>
                  <a:cubicBezTo>
                    <a:pt x="390" y="248"/>
                    <a:pt x="390" y="248"/>
                    <a:pt x="390" y="248"/>
                  </a:cubicBezTo>
                  <a:cubicBezTo>
                    <a:pt x="390" y="264"/>
                    <a:pt x="390" y="264"/>
                    <a:pt x="390" y="264"/>
                  </a:cubicBezTo>
                  <a:cubicBezTo>
                    <a:pt x="207" y="310"/>
                    <a:pt x="207" y="310"/>
                    <a:pt x="207" y="310"/>
                  </a:cubicBezTo>
                  <a:cubicBezTo>
                    <a:pt x="203" y="310"/>
                    <a:pt x="199" y="310"/>
                    <a:pt x="197" y="308"/>
                  </a:cubicBezTo>
                  <a:cubicBezTo>
                    <a:pt x="56" y="184"/>
                    <a:pt x="56" y="184"/>
                    <a:pt x="56" y="184"/>
                  </a:cubicBezTo>
                  <a:cubicBezTo>
                    <a:pt x="49" y="179"/>
                    <a:pt x="43" y="135"/>
                    <a:pt x="60" y="124"/>
                  </a:cubicBezTo>
                  <a:cubicBezTo>
                    <a:pt x="197" y="244"/>
                    <a:pt x="197" y="244"/>
                    <a:pt x="197" y="244"/>
                  </a:cubicBezTo>
                  <a:cubicBezTo>
                    <a:pt x="199" y="245"/>
                    <a:pt x="203" y="246"/>
                    <a:pt x="207" y="245"/>
                  </a:cubicBezTo>
                  <a:cubicBezTo>
                    <a:pt x="390" y="200"/>
                    <a:pt x="390" y="200"/>
                    <a:pt x="390" y="200"/>
                  </a:cubicBezTo>
                  <a:close/>
                  <a:moveTo>
                    <a:pt x="65" y="46"/>
                  </a:moveTo>
                  <a:cubicBezTo>
                    <a:pt x="249" y="0"/>
                    <a:pt x="249" y="0"/>
                    <a:pt x="249" y="0"/>
                  </a:cubicBezTo>
                  <a:cubicBezTo>
                    <a:pt x="390" y="124"/>
                    <a:pt x="390" y="124"/>
                    <a:pt x="390" y="124"/>
                  </a:cubicBezTo>
                  <a:cubicBezTo>
                    <a:pt x="390" y="140"/>
                    <a:pt x="390" y="140"/>
                    <a:pt x="390" y="140"/>
                  </a:cubicBezTo>
                  <a:cubicBezTo>
                    <a:pt x="215" y="184"/>
                    <a:pt x="215" y="184"/>
                    <a:pt x="215" y="184"/>
                  </a:cubicBezTo>
                  <a:cubicBezTo>
                    <a:pt x="208" y="195"/>
                    <a:pt x="209" y="205"/>
                    <a:pt x="215" y="215"/>
                  </a:cubicBezTo>
                  <a:cubicBezTo>
                    <a:pt x="390" y="172"/>
                    <a:pt x="390" y="172"/>
                    <a:pt x="390" y="172"/>
                  </a:cubicBezTo>
                  <a:cubicBezTo>
                    <a:pt x="390" y="188"/>
                    <a:pt x="390" y="188"/>
                    <a:pt x="390" y="188"/>
                  </a:cubicBezTo>
                  <a:cubicBezTo>
                    <a:pt x="207" y="234"/>
                    <a:pt x="207" y="234"/>
                    <a:pt x="207" y="234"/>
                  </a:cubicBezTo>
                  <a:cubicBezTo>
                    <a:pt x="203" y="235"/>
                    <a:pt x="199" y="234"/>
                    <a:pt x="197" y="232"/>
                  </a:cubicBezTo>
                  <a:cubicBezTo>
                    <a:pt x="56" y="109"/>
                    <a:pt x="56" y="109"/>
                    <a:pt x="56" y="109"/>
                  </a:cubicBezTo>
                  <a:cubicBezTo>
                    <a:pt x="48" y="102"/>
                    <a:pt x="42" y="51"/>
                    <a:pt x="65" y="46"/>
                  </a:cubicBezTo>
                  <a:close/>
                  <a:moveTo>
                    <a:pt x="224" y="421"/>
                  </a:moveTo>
                  <a:cubicBezTo>
                    <a:pt x="0" y="288"/>
                    <a:pt x="0" y="288"/>
                    <a:pt x="0" y="288"/>
                  </a:cubicBezTo>
                  <a:cubicBezTo>
                    <a:pt x="0" y="313"/>
                    <a:pt x="0" y="313"/>
                    <a:pt x="0" y="313"/>
                  </a:cubicBezTo>
                  <a:cubicBezTo>
                    <a:pt x="224" y="446"/>
                    <a:pt x="224" y="446"/>
                    <a:pt x="224" y="446"/>
                  </a:cubicBezTo>
                  <a:cubicBezTo>
                    <a:pt x="353" y="398"/>
                    <a:pt x="353" y="398"/>
                    <a:pt x="353" y="398"/>
                  </a:cubicBezTo>
                  <a:cubicBezTo>
                    <a:pt x="353" y="372"/>
                    <a:pt x="353" y="372"/>
                    <a:pt x="353" y="372"/>
                  </a:cubicBezTo>
                  <a:cubicBezTo>
                    <a:pt x="224" y="421"/>
                    <a:pt x="224" y="421"/>
                    <a:pt x="224" y="421"/>
                  </a:cubicBezTo>
                  <a:close/>
                  <a:moveTo>
                    <a:pt x="418" y="335"/>
                  </a:moveTo>
                  <a:cubicBezTo>
                    <a:pt x="364" y="355"/>
                    <a:pt x="364" y="355"/>
                    <a:pt x="364" y="355"/>
                  </a:cubicBezTo>
                  <a:cubicBezTo>
                    <a:pt x="364" y="434"/>
                    <a:pt x="364" y="434"/>
                    <a:pt x="364" y="434"/>
                  </a:cubicBezTo>
                  <a:cubicBezTo>
                    <a:pt x="391" y="402"/>
                    <a:pt x="391" y="402"/>
                    <a:pt x="391" y="402"/>
                  </a:cubicBezTo>
                  <a:cubicBezTo>
                    <a:pt x="418" y="414"/>
                    <a:pt x="418" y="414"/>
                    <a:pt x="418" y="414"/>
                  </a:cubicBezTo>
                  <a:cubicBezTo>
                    <a:pt x="418" y="374"/>
                    <a:pt x="418" y="374"/>
                    <a:pt x="418" y="374"/>
                  </a:cubicBezTo>
                  <a:cubicBezTo>
                    <a:pt x="442" y="365"/>
                    <a:pt x="442" y="365"/>
                    <a:pt x="442" y="365"/>
                  </a:cubicBezTo>
                  <a:cubicBezTo>
                    <a:pt x="453" y="360"/>
                    <a:pt x="457" y="356"/>
                    <a:pt x="457" y="346"/>
                  </a:cubicBezTo>
                  <a:cubicBezTo>
                    <a:pt x="457" y="283"/>
                    <a:pt x="457" y="283"/>
                    <a:pt x="457" y="283"/>
                  </a:cubicBezTo>
                  <a:cubicBezTo>
                    <a:pt x="457" y="278"/>
                    <a:pt x="455" y="274"/>
                    <a:pt x="451" y="272"/>
                  </a:cubicBezTo>
                  <a:cubicBezTo>
                    <a:pt x="400" y="242"/>
                    <a:pt x="400" y="242"/>
                    <a:pt x="400" y="242"/>
                  </a:cubicBezTo>
                  <a:cubicBezTo>
                    <a:pt x="400" y="271"/>
                    <a:pt x="400" y="271"/>
                    <a:pt x="400" y="271"/>
                  </a:cubicBezTo>
                  <a:cubicBezTo>
                    <a:pt x="211" y="320"/>
                    <a:pt x="211" y="320"/>
                    <a:pt x="211" y="320"/>
                  </a:cubicBezTo>
                  <a:cubicBezTo>
                    <a:pt x="203" y="322"/>
                    <a:pt x="193" y="320"/>
                    <a:pt x="187" y="314"/>
                  </a:cubicBezTo>
                  <a:cubicBezTo>
                    <a:pt x="56" y="197"/>
                    <a:pt x="56" y="197"/>
                    <a:pt x="56" y="197"/>
                  </a:cubicBezTo>
                  <a:cubicBezTo>
                    <a:pt x="0" y="218"/>
                    <a:pt x="0" y="218"/>
                    <a:pt x="0" y="218"/>
                  </a:cubicBezTo>
                  <a:cubicBezTo>
                    <a:pt x="0" y="245"/>
                    <a:pt x="0" y="245"/>
                    <a:pt x="0" y="245"/>
                  </a:cubicBezTo>
                  <a:cubicBezTo>
                    <a:pt x="224" y="378"/>
                    <a:pt x="224" y="378"/>
                    <a:pt x="224" y="378"/>
                  </a:cubicBezTo>
                  <a:cubicBezTo>
                    <a:pt x="432" y="299"/>
                    <a:pt x="432" y="299"/>
                    <a:pt x="432" y="299"/>
                  </a:cubicBezTo>
                  <a:cubicBezTo>
                    <a:pt x="432" y="341"/>
                    <a:pt x="432" y="341"/>
                    <a:pt x="432" y="341"/>
                  </a:cubicBezTo>
                  <a:cubicBezTo>
                    <a:pt x="418" y="347"/>
                    <a:pt x="418" y="347"/>
                    <a:pt x="418" y="347"/>
                  </a:cubicBezTo>
                  <a:cubicBezTo>
                    <a:pt x="418" y="335"/>
                    <a:pt x="418" y="335"/>
                    <a:pt x="418" y="33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167" y="144940"/>
            <a:ext cx="3361810"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如何使用</a:t>
            </a:r>
            <a:r>
              <a:rPr lang="en-US" altLang="zh-CN" sz="3200" dirty="0" err="1">
                <a:solidFill>
                  <a:schemeClr val="tx1">
                    <a:lumMod val="65000"/>
                    <a:lumOff val="35000"/>
                  </a:schemeClr>
                </a:solidFill>
                <a:latin typeface="微软雅黑" panose="020B0503020204020204" pitchFamily="34" charset="-122"/>
                <a:ea typeface="微软雅黑" panose="020B0503020204020204" pitchFamily="34" charset="-122"/>
              </a:rPr>
              <a:t>Suno</a:t>
            </a:r>
            <a:r>
              <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rPr>
              <a:t> AI</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062977" y="217491"/>
            <a:ext cx="861792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504721" y="243297"/>
              <a:ext cx="184722" cy="276995"/>
            </a:xfrm>
            <a:prstGeom prst="rect">
              <a:avLst/>
            </a:prstGeom>
          </p:spPr>
          <p:txBody>
            <a:bodyPr wrap="none" lIns="91436" tIns="45718" rIns="91436" bIns="45718">
              <a:spAutoFit/>
            </a:bodyPr>
            <a:lstStyle/>
            <a:p>
              <a:pPr algn="ct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42" name="图片 41"/>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389" y="1193922"/>
            <a:ext cx="7120304" cy="4946643"/>
          </a:xfrm>
          <a:prstGeom prst="rect">
            <a:avLst/>
          </a:prstGeom>
        </p:spPr>
      </p:pic>
      <p:sp>
        <p:nvSpPr>
          <p:cNvPr id="21" name="文本框 20"/>
          <p:cNvSpPr txBox="1"/>
          <p:nvPr/>
        </p:nvSpPr>
        <p:spPr>
          <a:xfrm>
            <a:off x="299553" y="1193922"/>
            <a:ext cx="3938756" cy="2122376"/>
          </a:xfrm>
          <a:prstGeom prst="rect">
            <a:avLst/>
          </a:prstGeom>
          <a:noFill/>
        </p:spPr>
        <p:txBody>
          <a:bodyPr wrap="square">
            <a:spAutoFit/>
          </a:bodyPr>
          <a:lstStyle/>
          <a:p>
            <a:pPr algn="just">
              <a:lnSpc>
                <a:spcPct val="150000"/>
              </a:lnSpc>
            </a:pPr>
            <a:r>
              <a:rPr lang="zh-CN" altLang="en-US" dirty="0"/>
              <a:t>        在提示词引导模式中，用户可以写下一句对音乐主题和风格的描述，点击生成，等待几分钟即可得到两首相同主题但歌词和旋律相异的歌曲或纯音乐。</a:t>
            </a:r>
            <a:endParaRPr lang="zh-CN" altLang="en-US" dirty="0"/>
          </a:p>
        </p:txBody>
      </p:sp>
      <p:sp>
        <p:nvSpPr>
          <p:cNvPr id="17" name="文本框 16"/>
          <p:cNvSpPr txBox="1"/>
          <p:nvPr/>
        </p:nvSpPr>
        <p:spPr>
          <a:xfrm>
            <a:off x="7263715" y="6301955"/>
            <a:ext cx="2186354" cy="338554"/>
          </a:xfrm>
          <a:prstGeom prst="rect">
            <a:avLst/>
          </a:prstGeom>
          <a:noFill/>
        </p:spPr>
        <p:txBody>
          <a:bodyPr wrap="square" rtlCol="0">
            <a:spAutoFit/>
          </a:bodyPr>
          <a:lstStyle/>
          <a:p>
            <a:pPr algn="ctr"/>
            <a:r>
              <a:rPr lang="zh-CN" altLang="en-US" sz="1600" dirty="0"/>
              <a:t>提示词引导模式</a:t>
            </a:r>
            <a:endParaRPr lang="zh-CN" altLang="en-US" sz="1600" dirty="0"/>
          </a:p>
        </p:txBody>
      </p:sp>
    </p:spTree>
  </p:cSld>
  <p:clrMapOvr>
    <a:masterClrMapping/>
  </p:clrMapOvr>
</p:sld>
</file>

<file path=ppt/tags/tag1.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10.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11.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12.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13.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14.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15.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16.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17.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18.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19.xml><?xml version="1.0" encoding="utf-8"?>
<p:tagLst xmlns:p="http://schemas.openxmlformats.org/presentationml/2006/main">
  <p:tag name="COMMONDATA" val="eyJoZGlkIjoiYzZkNzQ4ZWFiZmQ4NTRhOWRkZTk3YTMwMjlmMmZhYmUifQ=="/>
</p:tagLst>
</file>

<file path=ppt/tags/tag2.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3.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4.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5.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6.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7.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8.xml><?xml version="1.0" encoding="utf-8"?>
<p:tagLst xmlns:p="http://schemas.openxmlformats.org/presentationml/2006/main">
  <p:tag name="KSO_WM_DIAGRAM_VIRTUALLY_FRAME" val="{&quot;height&quot;:411.6295275590551,&quot;left&quot;:93.45133858267717,&quot;top&quot;:93.90259842519684,&quot;width&quot;:777.641496062992}"/>
</p:tagLst>
</file>

<file path=ppt/tags/tag9.xml><?xml version="1.0" encoding="utf-8"?>
<p:tagLst xmlns:p="http://schemas.openxmlformats.org/presentationml/2006/main">
  <p:tag name="KSO_WM_DIAGRAM_VIRTUALLY_FRAME" val="{&quot;height&quot;:411.6295275590551,&quot;left&quot;:93.45133858267717,&quot;top&quot;:93.90259842519684,&quot;width&quot;:777.641496062992}"/>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1466</Words>
  <Application>WPS 演示</Application>
  <PresentationFormat>宽屏</PresentationFormat>
  <Paragraphs>139</Paragraphs>
  <Slides>18</Slides>
  <Notes>18</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Arial</vt:lpstr>
      <vt:lpstr>宋体</vt:lpstr>
      <vt:lpstr>Wingdings</vt:lpstr>
      <vt:lpstr>微软雅黑</vt:lpstr>
      <vt:lpstr>等线</vt:lpstr>
      <vt:lpstr>Times New Roman</vt:lpstr>
      <vt:lpstr>Calibri</vt:lpstr>
      <vt:lpstr>华文宋体</vt:lpstr>
      <vt:lpstr>Satoshi</vt:lpstr>
      <vt:lpstr>AMGDT</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微信用户</cp:lastModifiedBy>
  <cp:revision>176</cp:revision>
  <dcterms:created xsi:type="dcterms:W3CDTF">2017-04-21T07:43:00Z</dcterms:created>
  <dcterms:modified xsi:type="dcterms:W3CDTF">2024-04-03T03:23:06Z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B4AD058659EE43EA822E9590A654635C_12</vt:lpwstr>
  </property>
</Properties>
</file>